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25E740C-6276-45ED-8F40-8AC031E6F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184" y="1771135"/>
            <a:ext cx="6450227" cy="3714834"/>
          </a:xfrm>
        </p:spPr>
        <p:txBody>
          <a:bodyPr anchor="ctr">
            <a:normAutofit/>
          </a:bodyPr>
          <a:lstStyle/>
          <a:p>
            <a:r>
              <a:rPr lang="bg-BG" sz="6000">
                <a:solidFill>
                  <a:schemeClr val="bg1"/>
                </a:solidFill>
              </a:rPr>
              <a:t>6 май- Ден на храбростта и Българската армия</a:t>
            </a:r>
          </a:p>
        </p:txBody>
      </p:sp>
    </p:spTree>
    <p:extLst>
      <p:ext uri="{BB962C8B-B14F-4D97-AF65-F5344CB8AC3E}">
        <p14:creationId xmlns:p14="http://schemas.microsoft.com/office/powerpoint/2010/main" val="34360748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5D5696A8-90B2-4CFA-B91A-2BCFF1A162C3}"/>
              </a:ext>
            </a:extLst>
          </p:cNvPr>
          <p:cNvSpPr/>
          <p:nvPr/>
        </p:nvSpPr>
        <p:spPr>
          <a:xfrm>
            <a:off x="2590800" y="6858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Kometa"/>
              </a:rPr>
              <a:t>На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Гергьовден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момите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изпълняват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обичая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напяване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китки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или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пръстени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, чрез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който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гадаели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за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бъдещата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си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женитба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Ако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Гергьовден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завали,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дъждът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се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посреща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радост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Kometa"/>
              </a:rPr>
              <a:t>Според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 народна поговорка </a:t>
            </a:r>
            <a:r>
              <a:rPr lang="ru-RU" sz="2400" i="1" dirty="0">
                <a:solidFill>
                  <a:srgbClr val="FF0000"/>
                </a:solidFill>
                <a:latin typeface="Kometa"/>
              </a:rPr>
              <a:t>“на </a:t>
            </a:r>
            <a:r>
              <a:rPr lang="ru-RU" sz="2400" i="1" dirty="0" err="1">
                <a:solidFill>
                  <a:srgbClr val="FF0000"/>
                </a:solidFill>
                <a:latin typeface="Kometa"/>
              </a:rPr>
              <a:t>Гергьовден</a:t>
            </a:r>
            <a:r>
              <a:rPr lang="ru-RU" sz="2400" i="1" dirty="0">
                <a:solidFill>
                  <a:srgbClr val="FF0000"/>
                </a:solidFill>
                <a:latin typeface="Kometa"/>
              </a:rPr>
              <a:t> всяка капка </a:t>
            </a:r>
            <a:r>
              <a:rPr lang="ru-RU" sz="2400" i="1" dirty="0" err="1">
                <a:solidFill>
                  <a:srgbClr val="FF0000"/>
                </a:solidFill>
                <a:latin typeface="Kometa"/>
              </a:rPr>
              <a:t>дъжд</a:t>
            </a:r>
            <a:r>
              <a:rPr lang="ru-RU" sz="2400" i="1" dirty="0">
                <a:solidFill>
                  <a:srgbClr val="FF0000"/>
                </a:solidFill>
                <a:latin typeface="Kometa"/>
              </a:rPr>
              <a:t> е </a:t>
            </a:r>
            <a:r>
              <a:rPr lang="ru-RU" sz="2400" i="1" dirty="0" err="1">
                <a:solidFill>
                  <a:srgbClr val="FF0000"/>
                </a:solidFill>
                <a:latin typeface="Kometa"/>
              </a:rPr>
              <a:t>жълтица</a:t>
            </a:r>
            <a:r>
              <a:rPr lang="ru-RU" sz="2400" i="1" dirty="0">
                <a:solidFill>
                  <a:srgbClr val="FF0000"/>
                </a:solidFill>
                <a:latin typeface="Kometa"/>
              </a:rPr>
              <a:t>”</a:t>
            </a:r>
            <a:r>
              <a:rPr lang="ru-RU" sz="2400" dirty="0">
                <a:solidFill>
                  <a:srgbClr val="FF0000"/>
                </a:solidFill>
                <a:latin typeface="Kometa"/>
              </a:rPr>
              <a:t>.</a:t>
            </a:r>
            <a:endParaRPr lang="bg-BG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Споделеният Гергьовден - Фолклор">
            <a:extLst>
              <a:ext uri="{FF2B5EF4-FFF2-40B4-BE49-F238E27FC236}">
                <a16:creationId xmlns:a16="http://schemas.microsoft.com/office/drawing/2014/main" id="{B1D2AC12-7258-4C15-9495-EDB6EFD4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06449"/>
            <a:ext cx="6468140" cy="35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3293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71759E24-4024-4078-83B5-244433E67D8E}"/>
              </a:ext>
            </a:extLst>
          </p:cNvPr>
          <p:cNvSpPr/>
          <p:nvPr/>
        </p:nvSpPr>
        <p:spPr>
          <a:xfrm>
            <a:off x="5238750" y="1524000"/>
            <a:ext cx="655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sz="2800" dirty="0"/>
            </a:br>
            <a:r>
              <a:rPr lang="ru-RU" sz="2400" dirty="0">
                <a:solidFill>
                  <a:srgbClr val="474747"/>
                </a:solidFill>
                <a:latin typeface="PTSansRegular"/>
              </a:rPr>
              <a:t>На </a:t>
            </a:r>
            <a:r>
              <a:rPr lang="ru-RU" sz="2400" b="1" dirty="0">
                <a:solidFill>
                  <a:srgbClr val="474747"/>
                </a:solidFill>
                <a:latin typeface="PTSansRegular"/>
              </a:rPr>
              <a:t>6 май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 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отбелязваме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 </a:t>
            </a:r>
            <a:r>
              <a:rPr lang="ru-RU" sz="2400" b="1" dirty="0" err="1">
                <a:solidFill>
                  <a:srgbClr val="474747"/>
                </a:solidFill>
                <a:latin typeface="PTSansRegular"/>
              </a:rPr>
              <a:t>Деня</a:t>
            </a:r>
            <a:r>
              <a:rPr lang="ru-RU" sz="2400" b="1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b="1" dirty="0" err="1">
                <a:solidFill>
                  <a:srgbClr val="474747"/>
                </a:solidFill>
                <a:latin typeface="PTSansRegular"/>
              </a:rPr>
              <a:t>храбростта</a:t>
            </a:r>
            <a:r>
              <a:rPr lang="ru-RU" sz="2400" b="1" dirty="0">
                <a:solidFill>
                  <a:srgbClr val="474747"/>
                </a:solidFill>
                <a:latin typeface="PTSansRegular"/>
              </a:rPr>
              <a:t> и </a:t>
            </a:r>
            <a:r>
              <a:rPr lang="ru-RU" sz="2400" b="1" dirty="0" err="1">
                <a:solidFill>
                  <a:srgbClr val="474747"/>
                </a:solidFill>
                <a:latin typeface="PTSansRegular"/>
              </a:rPr>
              <a:t>празника</a:t>
            </a:r>
            <a:r>
              <a:rPr lang="ru-RU" sz="2400" b="1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b="1" dirty="0" err="1">
                <a:solidFill>
                  <a:srgbClr val="474747"/>
                </a:solidFill>
                <a:latin typeface="PTSansRegular"/>
              </a:rPr>
              <a:t>Българската</a:t>
            </a:r>
            <a:r>
              <a:rPr lang="ru-RU" sz="2400" b="1" dirty="0">
                <a:solidFill>
                  <a:srgbClr val="474747"/>
                </a:solidFill>
                <a:latin typeface="PTSansRegular"/>
              </a:rPr>
              <a:t> армия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Денят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храбростта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и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Българската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армия е официален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в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Република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България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–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професионален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военнослужащите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и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военния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орден „За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храброст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“.</a:t>
            </a:r>
            <a:endParaRPr lang="bg-BG" sz="2400" dirty="0"/>
          </a:p>
        </p:txBody>
      </p:sp>
      <p:pic>
        <p:nvPicPr>
          <p:cNvPr id="10242" name="Picture 2" descr="Гергьовден е - News.bg">
            <a:extLst>
              <a:ext uri="{FF2B5EF4-FFF2-40B4-BE49-F238E27FC236}">
                <a16:creationId xmlns:a16="http://schemas.microsoft.com/office/drawing/2014/main" id="{DDF27384-269A-442C-89AC-6EAD0FFB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1" y="2095500"/>
            <a:ext cx="4329693" cy="39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8388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554B7BD1-FC82-4273-9B5C-D264BDCEE932}"/>
              </a:ext>
            </a:extLst>
          </p:cNvPr>
          <p:cNvSpPr/>
          <p:nvPr/>
        </p:nvSpPr>
        <p:spPr>
          <a:xfrm>
            <a:off x="6096000" y="1123950"/>
            <a:ext cx="5353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474747"/>
                </a:solidFill>
                <a:latin typeface="PTSansRegular"/>
              </a:rPr>
              <a:t>Денят</a:t>
            </a:r>
            <a:r>
              <a:rPr lang="ru-RU" sz="2400" b="1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b="1" dirty="0" err="1">
                <a:solidFill>
                  <a:srgbClr val="474747"/>
                </a:solidFill>
                <a:latin typeface="PTSansRegular"/>
              </a:rPr>
              <a:t>храбростта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 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започва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да се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чества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от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Българската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армия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още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с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нейното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създаване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. С указ от 1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януари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1880 г.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княз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Александър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Батемберг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учредява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военния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орден „За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храброст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” - отличие, с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което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се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удостояват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извършилите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подвизи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бойното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поле. А с указ от 9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същата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година се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постановява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честването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празника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.</a:t>
            </a:r>
            <a:endParaRPr lang="bg-BG" sz="2400" dirty="0"/>
          </a:p>
        </p:txBody>
      </p:sp>
      <p:pic>
        <p:nvPicPr>
          <p:cNvPr id="11266" name="Picture 2" descr="Три варианта се обсъждат за отбелязване на Гергьовден | Банкеръ">
            <a:extLst>
              <a:ext uri="{FF2B5EF4-FFF2-40B4-BE49-F238E27FC236}">
                <a16:creationId xmlns:a16="http://schemas.microsoft.com/office/drawing/2014/main" id="{E139A5DE-0CEF-4F80-97C1-98AAFDDC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04" y="1351614"/>
            <a:ext cx="4179206" cy="37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700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8FC5CC6A-525B-4A8A-A164-5EED4828088E}"/>
              </a:ext>
            </a:extLst>
          </p:cNvPr>
          <p:cNvSpPr/>
          <p:nvPr/>
        </p:nvSpPr>
        <p:spPr>
          <a:xfrm>
            <a:off x="6096000" y="1296785"/>
            <a:ext cx="5624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dirty="0"/>
            </a:b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През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войните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в периода 1912-1918 г.,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макар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и в бойни условия,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празникът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се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отбелязва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. Той се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чества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всяка година с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отслужване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панихида за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загиналите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и молебен за живите.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Прави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се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преглед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войсковите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части от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върховния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главнокомандващ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Българската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армия и велик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магистър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на ордена „За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храброст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”.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Тържеството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завършва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с </a:t>
            </a:r>
            <a:r>
              <a:rPr lang="ru-RU" sz="2400" dirty="0" err="1">
                <a:solidFill>
                  <a:srgbClr val="474747"/>
                </a:solidFill>
                <a:latin typeface="PTSansRegular"/>
              </a:rPr>
              <a:t>военен</a:t>
            </a:r>
            <a:r>
              <a:rPr lang="ru-RU" sz="2400" dirty="0">
                <a:solidFill>
                  <a:srgbClr val="474747"/>
                </a:solidFill>
                <a:latin typeface="PTSansRegular"/>
              </a:rPr>
              <a:t> парад.</a:t>
            </a:r>
            <a:endParaRPr lang="bg-BG" sz="2400" dirty="0"/>
          </a:p>
        </p:txBody>
      </p:sp>
      <p:pic>
        <p:nvPicPr>
          <p:cNvPr id="12292" name="Picture 4" descr="МО: Ще отбележим Гергьовден, но все още не е ясно как - Общество ...">
            <a:extLst>
              <a:ext uri="{FF2B5EF4-FFF2-40B4-BE49-F238E27FC236}">
                <a16:creationId xmlns:a16="http://schemas.microsoft.com/office/drawing/2014/main" id="{BBACD1AC-23E5-43F3-B414-DCDA2CF3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1679172"/>
            <a:ext cx="5019563" cy="38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8352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8696F037-1FC0-4105-A758-40172F3CE615}"/>
              </a:ext>
            </a:extLst>
          </p:cNvPr>
          <p:cNvSpPr/>
          <p:nvPr/>
        </p:nvSpPr>
        <p:spPr>
          <a:xfrm>
            <a:off x="6500552" y="1246909"/>
            <a:ext cx="55009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474747"/>
                </a:solidFill>
                <a:latin typeface="PTSansRegular"/>
              </a:rPr>
              <a:t>До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подписването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Ньойския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договор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Денят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бойната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прослава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се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чества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отделно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27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ноември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(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победата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Българската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армия в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боевете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при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Сливница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в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Сръбско-българската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война от 1885 г).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През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20-те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години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20 в.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този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се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обединява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с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отбелязването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Деня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храбростта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6 май. От 1931 г.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Денят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храбростта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и победите е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обявен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за боен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войската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. За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първи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път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при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честването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Гергьовския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през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1937 г.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тържеството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започва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от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предишната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вечер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със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заря,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дотогава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тя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е </a:t>
            </a:r>
            <a:r>
              <a:rPr lang="ru-RU" sz="2000" dirty="0" err="1">
                <a:solidFill>
                  <a:srgbClr val="474747"/>
                </a:solidFill>
                <a:latin typeface="PTSansRegular"/>
              </a:rPr>
              <a:t>епизодично</a:t>
            </a:r>
            <a:r>
              <a:rPr lang="ru-RU" sz="2000" dirty="0">
                <a:solidFill>
                  <a:srgbClr val="474747"/>
                </a:solidFill>
                <a:latin typeface="PTSansRegular"/>
              </a:rPr>
              <a:t> явление.</a:t>
            </a:r>
            <a:endParaRPr lang="bg-BG" sz="2000" dirty="0"/>
          </a:p>
        </p:txBody>
      </p:sp>
      <p:pic>
        <p:nvPicPr>
          <p:cNvPr id="13314" name="Picture 2" descr="Гергьовден е - bTV Новините">
            <a:extLst>
              <a:ext uri="{FF2B5EF4-FFF2-40B4-BE49-F238E27FC236}">
                <a16:creationId xmlns:a16="http://schemas.microsoft.com/office/drawing/2014/main" id="{A6851E0D-1890-48F1-A935-3A3D77A5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7" y="1396538"/>
            <a:ext cx="4642509" cy="45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1842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9109D2C4-0FED-44BE-999B-727B0A81E43C}"/>
              </a:ext>
            </a:extLst>
          </p:cNvPr>
          <p:cNvSpPr/>
          <p:nvPr/>
        </p:nvSpPr>
        <p:spPr>
          <a:xfrm>
            <a:off x="6096000" y="1509822"/>
            <a:ext cx="51760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74747"/>
                </a:solidFill>
                <a:latin typeface="PTSansRegular"/>
              </a:rPr>
              <a:t>След 1946 г.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традицията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в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честването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празника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Българската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армия е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прекъсната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.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Първоначално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е определена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датата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9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септември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, а след 1953 г. - 23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септември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,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която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остава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до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демократичните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промени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у нас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през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1989 г.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Великото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Народно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събрание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определя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за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войската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23 август -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деня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на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решаващите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боеве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при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Шипка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. Две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години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- 1991 и 1992 г.,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българските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воини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честват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този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паметен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ден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като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 свой </a:t>
            </a:r>
            <a:r>
              <a:rPr lang="ru-RU" dirty="0" err="1">
                <a:solidFill>
                  <a:srgbClr val="474747"/>
                </a:solidFill>
                <a:latin typeface="PTSansRegular"/>
              </a:rPr>
              <a:t>празник</a:t>
            </a:r>
            <a:r>
              <a:rPr lang="ru-RU" dirty="0">
                <a:solidFill>
                  <a:srgbClr val="474747"/>
                </a:solidFill>
                <a:latin typeface="PTSansRegular"/>
              </a:rPr>
              <a:t>.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През</a:t>
            </a:r>
            <a:r>
              <a:rPr lang="ru-RU" dirty="0"/>
              <a:t> 1993 г. с постановление на </a:t>
            </a:r>
            <a:r>
              <a:rPr lang="ru-RU" dirty="0" err="1"/>
              <a:t>Министерския</a:t>
            </a:r>
            <a:r>
              <a:rPr lang="ru-RU" dirty="0"/>
              <a:t> </a:t>
            </a:r>
            <a:r>
              <a:rPr lang="ru-RU" dirty="0" err="1"/>
              <a:t>съвет</a:t>
            </a:r>
            <a:r>
              <a:rPr lang="ru-RU" dirty="0"/>
              <a:t> 6 май е </a:t>
            </a:r>
            <a:r>
              <a:rPr lang="ru-RU" dirty="0" err="1"/>
              <a:t>обявен</a:t>
            </a:r>
            <a:r>
              <a:rPr lang="ru-RU" dirty="0"/>
              <a:t> за Ден на </a:t>
            </a:r>
            <a:r>
              <a:rPr lang="ru-RU" dirty="0" err="1"/>
              <a:t>храбростта</a:t>
            </a:r>
            <a:r>
              <a:rPr lang="ru-RU" dirty="0"/>
              <a:t> и </a:t>
            </a:r>
            <a:r>
              <a:rPr lang="ru-RU" dirty="0" err="1"/>
              <a:t>Българската</a:t>
            </a:r>
            <a:r>
              <a:rPr lang="ru-RU" dirty="0"/>
              <a:t> армия.</a:t>
            </a:r>
            <a:endParaRPr lang="bg-BG" dirty="0"/>
          </a:p>
        </p:txBody>
      </p:sp>
      <p:pic>
        <p:nvPicPr>
          <p:cNvPr id="1028" name="Picture 4" descr="За Гергьовден може да има парад, но без публика. Армията вече ...">
            <a:extLst>
              <a:ext uri="{FF2B5EF4-FFF2-40B4-BE49-F238E27FC236}">
                <a16:creationId xmlns:a16="http://schemas.microsoft.com/office/drawing/2014/main" id="{A6EE4330-1FC3-47CD-B650-5D79E317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980902"/>
            <a:ext cx="4089862" cy="27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рмията тренира за военния парад на Гергьовден | Новини Пловдив">
            <a:extLst>
              <a:ext uri="{FF2B5EF4-FFF2-40B4-BE49-F238E27FC236}">
                <a16:creationId xmlns:a16="http://schemas.microsoft.com/office/drawing/2014/main" id="{F7691865-EAF3-48F7-A513-7AFC9C6C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868090"/>
            <a:ext cx="4089862" cy="23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490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4366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C9C347A-D1F1-42F9-BF45-22293E78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/>
              <a:t>Едерлези-</a:t>
            </a:r>
            <a:br>
              <a:rPr lang="en-US" sz="1900"/>
            </a:br>
            <a:r>
              <a:rPr lang="en-US" sz="1900"/>
              <a:t>празник на ромите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Ederlezi: Time of the Gypsies - Goran Bregović, Emir Kusturica ...">
            <a:extLst>
              <a:ext uri="{FF2B5EF4-FFF2-40B4-BE49-F238E27FC236}">
                <a16:creationId xmlns:a16="http://schemas.microsoft.com/office/drawing/2014/main" id="{217955A1-83D3-4935-A024-0953FC29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7337" y="1346402"/>
            <a:ext cx="4111582" cy="230248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9852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04612807-C88C-48DC-A4B0-CA618AE8D85F}"/>
              </a:ext>
            </a:extLst>
          </p:cNvPr>
          <p:cNvSpPr/>
          <p:nvPr/>
        </p:nvSpPr>
        <p:spPr>
          <a:xfrm>
            <a:off x="4671753" y="565265"/>
            <a:ext cx="679981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sz="2000" dirty="0">
                <a:solidFill>
                  <a:srgbClr val="4F4F4F"/>
                </a:solidFill>
                <a:latin typeface="roboto_condensedregular"/>
              </a:rPr>
            </a:br>
            <a:endParaRPr lang="ru-RU" sz="2000" dirty="0">
              <a:solidFill>
                <a:srgbClr val="4F4F4F"/>
              </a:solidFill>
              <a:latin typeface="roboto_condensedregular"/>
            </a:endParaRPr>
          </a:p>
          <a:p>
            <a:pPr algn="just"/>
            <a:r>
              <a:rPr lang="ru-RU" sz="2000" dirty="0">
                <a:solidFill>
                  <a:srgbClr val="4F4F4F"/>
                </a:solidFill>
                <a:latin typeface="pt_sansregular"/>
              </a:rPr>
              <a:t>6 май 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празник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и за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ромите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 На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днешния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ден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те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отбелязват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своя </a:t>
            </a:r>
            <a:r>
              <a:rPr lang="ru-RU" sz="2000" b="1" dirty="0" err="1">
                <a:solidFill>
                  <a:srgbClr val="4F4F4F"/>
                </a:solidFill>
                <a:latin typeface="pt_sansregular"/>
              </a:rPr>
              <a:t>Едерлези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Заедно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Банго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Васил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, той се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нарежда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сред най-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значимите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за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тази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общност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празници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</a:t>
            </a:r>
          </a:p>
          <a:p>
            <a:pPr algn="just"/>
            <a:br>
              <a:rPr lang="ru-RU" sz="2000" dirty="0">
                <a:solidFill>
                  <a:srgbClr val="4F4F4F"/>
                </a:solidFill>
                <a:latin typeface="pt_sansregular"/>
              </a:rPr>
            </a:br>
            <a:r>
              <a:rPr lang="ru-RU" sz="2000" dirty="0">
                <a:solidFill>
                  <a:srgbClr val="4F4F4F"/>
                </a:solidFill>
                <a:latin typeface="pt_sansregular"/>
              </a:rPr>
              <a:t>Ромите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припознават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 </a:t>
            </a:r>
            <a:r>
              <a:rPr lang="ru-RU" sz="2000" b="1" dirty="0">
                <a:solidFill>
                  <a:srgbClr val="4F4F4F"/>
                </a:solidFill>
                <a:latin typeface="pt_sansregular"/>
              </a:rPr>
              <a:t>Свети Георги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 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като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техен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светец,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защото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на всяка икона той 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изографисан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боси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крака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Признателни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на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светията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,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защото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вярват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, че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заедно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Банго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Васил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, той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ги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спасил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от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изчезване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</a:t>
            </a:r>
          </a:p>
          <a:p>
            <a:pPr algn="just"/>
            <a:br>
              <a:rPr lang="ru-RU" sz="2000" dirty="0">
                <a:solidFill>
                  <a:srgbClr val="4F4F4F"/>
                </a:solidFill>
                <a:latin typeface="pt_sansregular"/>
              </a:rPr>
            </a:b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Празникът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Едерлези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трае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три дни,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като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според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традицията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 </a:t>
            </a:r>
            <a:r>
              <a:rPr lang="ru-RU" sz="2000" b="1" dirty="0" err="1">
                <a:solidFill>
                  <a:srgbClr val="4F4F4F"/>
                </a:solidFill>
                <a:latin typeface="pt_sansregular"/>
              </a:rPr>
              <a:t>във</a:t>
            </a:r>
            <a:r>
              <a:rPr lang="ru-RU" sz="2000" b="1" dirty="0">
                <a:solidFill>
                  <a:srgbClr val="4F4F4F"/>
                </a:solidFill>
                <a:latin typeface="pt_sansregular"/>
              </a:rPr>
              <a:t> всяка </a:t>
            </a:r>
            <a:r>
              <a:rPr lang="ru-RU" sz="2000" b="1" dirty="0" err="1">
                <a:solidFill>
                  <a:srgbClr val="4F4F4F"/>
                </a:solidFill>
                <a:latin typeface="pt_sansregular"/>
              </a:rPr>
              <a:t>къща</a:t>
            </a:r>
            <a:r>
              <a:rPr lang="ru-RU" sz="2000" b="1" dirty="0">
                <a:solidFill>
                  <a:srgbClr val="4F4F4F"/>
                </a:solidFill>
                <a:latin typeface="pt_sansregular"/>
              </a:rPr>
              <a:t> се коли </a:t>
            </a:r>
            <a:r>
              <a:rPr lang="ru-RU" sz="2000" b="1" dirty="0" err="1">
                <a:solidFill>
                  <a:srgbClr val="4F4F4F"/>
                </a:solidFill>
                <a:latin typeface="pt_sansregular"/>
              </a:rPr>
              <a:t>агне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, а от него се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раздава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и на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съседите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 На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трапезата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слага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баница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и се пали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свещ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Връзват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люлки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, на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които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децата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и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момите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се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люлеят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Гадае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 се и за </a:t>
            </a:r>
            <a:r>
              <a:rPr lang="ru-RU" sz="2000" dirty="0" err="1">
                <a:solidFill>
                  <a:srgbClr val="4F4F4F"/>
                </a:solidFill>
                <a:latin typeface="pt_sansregular"/>
              </a:rPr>
              <a:t>бъдещето</a:t>
            </a:r>
            <a:r>
              <a:rPr lang="ru-RU" sz="2000" dirty="0">
                <a:solidFill>
                  <a:srgbClr val="4F4F4F"/>
                </a:solidFill>
                <a:latin typeface="pt_sansregular"/>
              </a:rPr>
              <a:t>.</a:t>
            </a:r>
            <a:endParaRPr lang="ru-RU" sz="2000" b="0" i="0" dirty="0">
              <a:solidFill>
                <a:srgbClr val="4F4F4F"/>
              </a:solidFill>
              <a:effectLst/>
              <a:latin typeface="pt_sansregular"/>
            </a:endParaRPr>
          </a:p>
        </p:txBody>
      </p:sp>
      <p:pic>
        <p:nvPicPr>
          <p:cNvPr id="15362" name="Picture 2" descr="Гергьовден празнуват християни и мюсюлмани, българи, турци и роми ...">
            <a:extLst>
              <a:ext uri="{FF2B5EF4-FFF2-40B4-BE49-F238E27FC236}">
                <a16:creationId xmlns:a16="http://schemas.microsoft.com/office/drawing/2014/main" id="{56F389B3-D6A9-43C8-9DC6-B6248897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4" y="1554696"/>
            <a:ext cx="4094456" cy="38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5781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92FABA6C-78E3-4245-A9A0-35E24EA4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bg-BG" sz="4800" dirty="0"/>
              <a:t>ХЪДЪРЛЕЗ</a:t>
            </a:r>
            <a:br>
              <a:rPr lang="bg-BG" sz="4800" dirty="0"/>
            </a:br>
            <a:r>
              <a:rPr lang="bg-BG" sz="2800" dirty="0"/>
              <a:t>празник на мюсюлманите</a:t>
            </a:r>
            <a:endParaRPr lang="en-US" sz="2800" dirty="0"/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515985B5-06FF-47EE-8C68-AB025E33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b="1" dirty="0" err="1"/>
              <a:t>За</a:t>
            </a:r>
            <a:r>
              <a:rPr lang="en-US" sz="2000" b="1" dirty="0"/>
              <a:t> </a:t>
            </a:r>
            <a:r>
              <a:rPr lang="en-US" sz="2000" b="1" dirty="0" err="1"/>
              <a:t>мюсюлманите</a:t>
            </a:r>
            <a:r>
              <a:rPr lang="en-US" sz="2000" b="1" dirty="0"/>
              <a:t> </a:t>
            </a:r>
            <a:r>
              <a:rPr lang="en-US" sz="2000" b="1" dirty="0" err="1"/>
              <a:t>празникът</a:t>
            </a:r>
            <a:r>
              <a:rPr lang="en-US" sz="2000" b="1" dirty="0"/>
              <a:t> </a:t>
            </a:r>
            <a:r>
              <a:rPr lang="en-US" sz="2000" b="1" dirty="0" err="1"/>
              <a:t>Хъдърлез</a:t>
            </a:r>
            <a:r>
              <a:rPr lang="en-US" sz="2000" b="1" dirty="0"/>
              <a:t> </a:t>
            </a:r>
            <a:r>
              <a:rPr lang="en-US" sz="2000" b="1" dirty="0" err="1"/>
              <a:t>се</a:t>
            </a:r>
            <a:r>
              <a:rPr lang="en-US" sz="2000" b="1" dirty="0"/>
              <a:t> </a:t>
            </a:r>
            <a:r>
              <a:rPr lang="en-US" sz="2000" b="1" dirty="0" err="1"/>
              <a:t>свързва</a:t>
            </a:r>
            <a:r>
              <a:rPr lang="en-US" sz="2000" b="1" dirty="0"/>
              <a:t> с </a:t>
            </a:r>
            <a:r>
              <a:rPr lang="en-US" sz="2000" b="1" dirty="0" err="1"/>
              <a:t>образите</a:t>
            </a:r>
            <a:r>
              <a:rPr lang="en-US" sz="2000" b="1" dirty="0"/>
              <a:t> </a:t>
            </a:r>
            <a:r>
              <a:rPr lang="en-US" sz="2000" b="1" dirty="0" err="1"/>
              <a:t>на</a:t>
            </a:r>
            <a:r>
              <a:rPr lang="en-US" sz="2000" b="1" dirty="0"/>
              <a:t> </a:t>
            </a:r>
            <a:r>
              <a:rPr lang="en-US" sz="2000" b="1" dirty="0" err="1"/>
              <a:t>светците</a:t>
            </a:r>
            <a:r>
              <a:rPr lang="en-US" sz="2000" b="1" dirty="0"/>
              <a:t> </a:t>
            </a:r>
            <a:r>
              <a:rPr lang="en-US" sz="2000" b="1" dirty="0" err="1"/>
              <a:t>Хадир</a:t>
            </a:r>
            <a:r>
              <a:rPr lang="en-US" sz="2000" b="1" dirty="0"/>
              <a:t> и </a:t>
            </a:r>
            <a:r>
              <a:rPr lang="en-US" sz="2000" b="1" dirty="0" err="1"/>
              <a:t>Иляз</a:t>
            </a:r>
            <a:r>
              <a:rPr lang="en-US" sz="2000" b="1" dirty="0"/>
              <a:t>, </a:t>
            </a:r>
            <a:r>
              <a:rPr lang="en-US" sz="2000" b="1" dirty="0" err="1"/>
              <a:t>които</a:t>
            </a:r>
            <a:r>
              <a:rPr lang="en-US" sz="2000" b="1" dirty="0"/>
              <a:t> </a:t>
            </a:r>
            <a:r>
              <a:rPr lang="en-US" sz="2000" b="1" dirty="0" err="1"/>
              <a:t>символизират</a:t>
            </a:r>
            <a:r>
              <a:rPr lang="en-US" sz="2000" b="1" dirty="0"/>
              <a:t> </a:t>
            </a:r>
            <a:r>
              <a:rPr lang="en-US" sz="2000" b="1" dirty="0" err="1"/>
              <a:t>живота</a:t>
            </a:r>
            <a:r>
              <a:rPr lang="en-US" sz="2000" b="1" dirty="0"/>
              <a:t>, </a:t>
            </a:r>
            <a:r>
              <a:rPr lang="en-US" sz="2000" b="1" dirty="0" err="1"/>
              <a:t>смъртта</a:t>
            </a:r>
            <a:r>
              <a:rPr lang="en-US" sz="2000" b="1" dirty="0"/>
              <a:t> и </a:t>
            </a:r>
            <a:r>
              <a:rPr lang="en-US" sz="2000" b="1" dirty="0" err="1"/>
              <a:t>безсмъртието</a:t>
            </a:r>
            <a:r>
              <a:rPr lang="en-US" sz="2000" b="1" dirty="0"/>
              <a:t>. </a:t>
            </a:r>
            <a:r>
              <a:rPr lang="en-US" sz="2000" b="1" dirty="0" err="1"/>
              <a:t>Поверието</a:t>
            </a:r>
            <a:r>
              <a:rPr lang="en-US" sz="2000" b="1" dirty="0"/>
              <a:t> </a:t>
            </a:r>
            <a:r>
              <a:rPr lang="en-US" sz="2000" b="1" dirty="0" err="1"/>
              <a:t>гласи</a:t>
            </a:r>
            <a:r>
              <a:rPr lang="en-US" sz="2000" b="1" dirty="0"/>
              <a:t>, </a:t>
            </a:r>
            <a:r>
              <a:rPr lang="en-US" sz="2000" b="1" dirty="0" err="1"/>
              <a:t>че</a:t>
            </a:r>
            <a:r>
              <a:rPr lang="en-US" sz="2000" b="1" dirty="0"/>
              <a:t> </a:t>
            </a:r>
            <a:r>
              <a:rPr lang="en-US" sz="2000" b="1" dirty="0" err="1"/>
              <a:t>на</a:t>
            </a:r>
            <a:r>
              <a:rPr lang="en-US" sz="2000" b="1" dirty="0"/>
              <a:t> 5-ти </a:t>
            </a:r>
            <a:r>
              <a:rPr lang="en-US" sz="2000" b="1" dirty="0" err="1"/>
              <a:t>срещу</a:t>
            </a:r>
            <a:r>
              <a:rPr lang="en-US" sz="2000" b="1" dirty="0"/>
              <a:t> 6-ти </a:t>
            </a:r>
            <a:r>
              <a:rPr lang="en-US" sz="2000" b="1" dirty="0" err="1"/>
              <a:t>май</a:t>
            </a:r>
            <a:r>
              <a:rPr lang="en-US" sz="2000" b="1" dirty="0"/>
              <a:t>, </a:t>
            </a:r>
            <a:r>
              <a:rPr lang="en-US" sz="2000" b="1" dirty="0" err="1"/>
              <a:t>във</a:t>
            </a:r>
            <a:r>
              <a:rPr lang="en-US" sz="2000" b="1" dirty="0"/>
              <a:t> </a:t>
            </a:r>
            <a:r>
              <a:rPr lang="en-US" sz="2000" b="1" dirty="0" err="1"/>
              <a:t>времето</a:t>
            </a:r>
            <a:r>
              <a:rPr lang="en-US" sz="2000" b="1" dirty="0"/>
              <a:t> </a:t>
            </a:r>
            <a:r>
              <a:rPr lang="en-US" sz="2000" b="1" dirty="0" err="1"/>
              <a:t>между</a:t>
            </a:r>
            <a:r>
              <a:rPr lang="en-US" sz="2000" b="1" dirty="0"/>
              <a:t> </a:t>
            </a:r>
            <a:r>
              <a:rPr lang="en-US" sz="2000" b="1" dirty="0" err="1"/>
              <a:t>първи</a:t>
            </a:r>
            <a:r>
              <a:rPr lang="en-US" sz="2000" b="1" dirty="0"/>
              <a:t> </a:t>
            </a:r>
            <a:r>
              <a:rPr lang="en-US" sz="2000" b="1" dirty="0" err="1"/>
              <a:t>петли</a:t>
            </a:r>
            <a:r>
              <a:rPr lang="en-US" sz="2000" b="1" dirty="0"/>
              <a:t> и </a:t>
            </a:r>
            <a:r>
              <a:rPr lang="en-US" sz="2000" b="1" dirty="0" err="1"/>
              <a:t>изгрев</a:t>
            </a:r>
            <a:r>
              <a:rPr lang="en-US" sz="2000" b="1" dirty="0"/>
              <a:t> </a:t>
            </a:r>
            <a:r>
              <a:rPr lang="en-US" sz="2000" b="1" dirty="0" err="1"/>
              <a:t>слънце</a:t>
            </a:r>
            <a:r>
              <a:rPr lang="en-US" sz="2000" b="1" dirty="0"/>
              <a:t>, </a:t>
            </a:r>
            <a:r>
              <a:rPr lang="en-US" sz="2000" b="1" dirty="0" err="1"/>
              <a:t>светците</a:t>
            </a:r>
            <a:r>
              <a:rPr lang="en-US" sz="2000" b="1" dirty="0"/>
              <a:t> </a:t>
            </a:r>
            <a:r>
              <a:rPr lang="en-US" sz="2000" b="1" dirty="0" err="1"/>
              <a:t>се</a:t>
            </a:r>
            <a:r>
              <a:rPr lang="en-US" sz="2000" b="1" dirty="0"/>
              <a:t> </a:t>
            </a:r>
            <a:r>
              <a:rPr lang="en-US" sz="2000" b="1" dirty="0" err="1"/>
              <a:t>срещат</a:t>
            </a:r>
            <a:r>
              <a:rPr lang="en-US" sz="2000" b="1" dirty="0"/>
              <a:t> </a:t>
            </a:r>
            <a:r>
              <a:rPr lang="en-US" sz="2000" b="1" dirty="0" err="1"/>
              <a:t>след</a:t>
            </a:r>
            <a:r>
              <a:rPr lang="en-US" sz="2000" b="1" dirty="0"/>
              <a:t> </a:t>
            </a:r>
            <a:r>
              <a:rPr lang="en-US" sz="2000" b="1" dirty="0" err="1"/>
              <a:t>едногодишното</a:t>
            </a:r>
            <a:r>
              <a:rPr lang="en-US" sz="2000" b="1" dirty="0"/>
              <a:t> </a:t>
            </a:r>
            <a:r>
              <a:rPr lang="en-US" sz="2000" b="1" dirty="0" err="1"/>
              <a:t>си</a:t>
            </a:r>
            <a:r>
              <a:rPr lang="en-US" sz="2000" b="1" dirty="0"/>
              <a:t> </a:t>
            </a:r>
            <a:r>
              <a:rPr lang="en-US" sz="2000" b="1" dirty="0" err="1"/>
              <a:t>пътешествие</a:t>
            </a:r>
            <a:r>
              <a:rPr lang="en-US" sz="2000" b="1" dirty="0"/>
              <a:t> </a:t>
            </a:r>
            <a:r>
              <a:rPr lang="en-US" sz="2000" b="1" dirty="0" err="1"/>
              <a:t>по</a:t>
            </a:r>
            <a:r>
              <a:rPr lang="en-US" sz="2000" b="1" dirty="0"/>
              <a:t> </a:t>
            </a:r>
            <a:r>
              <a:rPr lang="en-US" sz="2000" b="1" dirty="0" err="1"/>
              <a:t>земята</a:t>
            </a:r>
            <a:r>
              <a:rPr lang="en-US" sz="2000" b="1" dirty="0"/>
              <a:t>. </a:t>
            </a:r>
            <a:endParaRPr lang="bg-BG" sz="2000" b="1" dirty="0"/>
          </a:p>
          <a:p>
            <a:pPr algn="just"/>
            <a:r>
              <a:rPr lang="en-US" sz="2000" b="1" dirty="0"/>
              <a:t> </a:t>
            </a:r>
            <a:r>
              <a:rPr lang="en-US" sz="2000" b="1" dirty="0" err="1"/>
              <a:t>Хъдърлез</a:t>
            </a:r>
            <a:r>
              <a:rPr lang="en-US" sz="2000" b="1" dirty="0"/>
              <a:t> </a:t>
            </a:r>
            <a:r>
              <a:rPr lang="en-US" sz="2000" b="1" dirty="0" err="1"/>
              <a:t>се</a:t>
            </a:r>
            <a:r>
              <a:rPr lang="en-US" sz="2000" b="1" dirty="0"/>
              <a:t> </a:t>
            </a:r>
            <a:r>
              <a:rPr lang="en-US" sz="2000" b="1" dirty="0" err="1"/>
              <a:t>празнува</a:t>
            </a:r>
            <a:r>
              <a:rPr lang="en-US" sz="2000" b="1" dirty="0"/>
              <a:t> </a:t>
            </a:r>
            <a:r>
              <a:rPr lang="en-US" sz="2000" b="1" dirty="0" err="1"/>
              <a:t>от</a:t>
            </a:r>
            <a:r>
              <a:rPr lang="en-US" sz="2000" b="1" dirty="0"/>
              <a:t> </a:t>
            </a:r>
            <a:r>
              <a:rPr lang="en-US" sz="2000" b="1" dirty="0" err="1"/>
              <a:t>мюсюлманските</a:t>
            </a:r>
            <a:r>
              <a:rPr lang="en-US" sz="2000" b="1" dirty="0"/>
              <a:t> </a:t>
            </a:r>
            <a:r>
              <a:rPr lang="en-US" sz="2000" b="1" dirty="0" err="1"/>
              <a:t>общности</a:t>
            </a:r>
            <a:r>
              <a:rPr lang="en-US" sz="2000" b="1" dirty="0"/>
              <a:t> </a:t>
            </a:r>
            <a:r>
              <a:rPr lang="en-US" sz="2000" b="1" dirty="0" err="1"/>
              <a:t>на</a:t>
            </a:r>
            <a:r>
              <a:rPr lang="en-US" sz="2000" b="1" dirty="0"/>
              <a:t> </a:t>
            </a:r>
            <a:r>
              <a:rPr lang="en-US" sz="2000" b="1" dirty="0" err="1"/>
              <a:t>много</a:t>
            </a:r>
            <a:r>
              <a:rPr lang="en-US" sz="2000" b="1" dirty="0"/>
              <a:t> </a:t>
            </a:r>
            <a:r>
              <a:rPr lang="en-US" sz="2000" b="1" dirty="0" err="1"/>
              <a:t>места</a:t>
            </a:r>
            <a:r>
              <a:rPr lang="en-US" sz="2000" b="1" dirty="0"/>
              <a:t> в </a:t>
            </a:r>
            <a:r>
              <a:rPr lang="en-US" sz="2000" b="1" dirty="0" err="1"/>
              <a:t>страната</a:t>
            </a:r>
            <a:r>
              <a:rPr lang="en-US" sz="2000" b="1" dirty="0"/>
              <a:t> .</a:t>
            </a:r>
            <a:endParaRPr lang="bg-BG" sz="2000" b="1" dirty="0"/>
          </a:p>
          <a:p>
            <a:pPr algn="just"/>
            <a:r>
              <a:rPr lang="ru-RU" sz="2000" b="1" dirty="0"/>
              <a:t> </a:t>
            </a:r>
            <a:r>
              <a:rPr lang="ru-RU" sz="2000" b="1" dirty="0" err="1"/>
              <a:t>Преди</a:t>
            </a:r>
            <a:r>
              <a:rPr lang="ru-RU" sz="2000" b="1" dirty="0"/>
              <a:t> </a:t>
            </a:r>
            <a:r>
              <a:rPr lang="ru-RU" sz="2000" b="1" dirty="0" err="1"/>
              <a:t>изгрев</a:t>
            </a:r>
            <a:r>
              <a:rPr lang="ru-RU" sz="2000" b="1" dirty="0"/>
              <a:t> </a:t>
            </a:r>
            <a:r>
              <a:rPr lang="ru-RU" sz="2000" b="1" dirty="0" err="1"/>
              <a:t>слънце</a:t>
            </a:r>
            <a:r>
              <a:rPr lang="ru-RU" sz="2000" b="1" dirty="0"/>
              <a:t> на 6 май, жените и </a:t>
            </a:r>
            <a:r>
              <a:rPr lang="ru-RU" sz="2000" b="1" dirty="0" err="1"/>
              <a:t>децата</a:t>
            </a:r>
            <a:r>
              <a:rPr lang="ru-RU" sz="2000" b="1" dirty="0"/>
              <a:t> </a:t>
            </a:r>
            <a:r>
              <a:rPr lang="ru-RU" sz="2000" b="1" dirty="0" err="1"/>
              <a:t>излизат</a:t>
            </a:r>
            <a:r>
              <a:rPr lang="ru-RU" sz="2000" b="1" dirty="0"/>
              <a:t> по </a:t>
            </a:r>
            <a:r>
              <a:rPr lang="ru-RU" sz="2000" b="1" dirty="0" err="1"/>
              <a:t>ливадите</a:t>
            </a:r>
            <a:r>
              <a:rPr lang="ru-RU" sz="2000" b="1" dirty="0"/>
              <a:t> и по три </a:t>
            </a:r>
            <a:r>
              <a:rPr lang="ru-RU" sz="2000" b="1" dirty="0" err="1"/>
              <a:t>пъти</a:t>
            </a:r>
            <a:r>
              <a:rPr lang="ru-RU" sz="2000" b="1" dirty="0"/>
              <a:t> се </a:t>
            </a:r>
            <a:r>
              <a:rPr lang="ru-RU" sz="2000" b="1" dirty="0" err="1"/>
              <a:t>търкалят</a:t>
            </a:r>
            <a:r>
              <a:rPr lang="ru-RU" sz="2000" b="1" dirty="0"/>
              <a:t> в </a:t>
            </a:r>
            <a:r>
              <a:rPr lang="ru-RU" sz="2000" b="1" dirty="0" err="1"/>
              <a:t>росната</a:t>
            </a:r>
            <a:r>
              <a:rPr lang="ru-RU" sz="2000" b="1" dirty="0"/>
              <a:t> </a:t>
            </a:r>
            <a:r>
              <a:rPr lang="ru-RU" sz="2000" b="1" dirty="0" err="1"/>
              <a:t>трева</a:t>
            </a:r>
            <a:r>
              <a:rPr lang="ru-RU" sz="2000" b="1" dirty="0"/>
              <a:t> за </a:t>
            </a:r>
            <a:r>
              <a:rPr lang="ru-RU" sz="2000" b="1" dirty="0" err="1"/>
              <a:t>здраве</a:t>
            </a:r>
            <a:r>
              <a:rPr lang="ru-RU" sz="2000" b="1" dirty="0"/>
              <a:t>. </a:t>
            </a:r>
            <a:r>
              <a:rPr lang="ru-RU" sz="2000" b="1" dirty="0" err="1"/>
              <a:t>Събира</a:t>
            </a:r>
            <a:r>
              <a:rPr lang="ru-RU" sz="2000" b="1" dirty="0"/>
              <a:t> се “</a:t>
            </a:r>
            <a:r>
              <a:rPr lang="ru-RU" sz="2000" b="1" dirty="0" err="1"/>
              <a:t>адерлеска</a:t>
            </a:r>
            <a:r>
              <a:rPr lang="ru-RU" sz="2000" b="1" dirty="0"/>
              <a:t>” роса в шише чрез </a:t>
            </a:r>
            <a:r>
              <a:rPr lang="ru-RU" sz="2000" b="1" dirty="0" err="1"/>
              <a:t>намокряне</a:t>
            </a:r>
            <a:r>
              <a:rPr lang="ru-RU" sz="2000" b="1" dirty="0"/>
              <a:t> и </a:t>
            </a:r>
            <a:r>
              <a:rPr lang="ru-RU" sz="2000" b="1" dirty="0" err="1"/>
              <a:t>изцеждане</a:t>
            </a:r>
            <a:r>
              <a:rPr lang="ru-RU" sz="2000" b="1" dirty="0"/>
              <a:t> на чиста </a:t>
            </a:r>
            <a:r>
              <a:rPr lang="ru-RU" sz="2000" b="1" dirty="0" err="1"/>
              <a:t>кърпа</a:t>
            </a:r>
            <a:r>
              <a:rPr lang="ru-RU" sz="2000" b="1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093427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970C7ED-D048-4683-9971-E558011473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10263" y="1041991"/>
            <a:ext cx="5785551" cy="500955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Характерен момент е </a:t>
            </a:r>
            <a:r>
              <a:rPr lang="ru-RU" sz="2000" b="1" dirty="0" err="1"/>
              <a:t>наричанията</a:t>
            </a:r>
            <a:r>
              <a:rPr lang="ru-RU" sz="2000" b="1" dirty="0"/>
              <a:t> на </a:t>
            </a:r>
            <a:r>
              <a:rPr lang="ru-RU" sz="2000" b="1" dirty="0" err="1"/>
              <a:t>китките</a:t>
            </a:r>
            <a:r>
              <a:rPr lang="ru-RU" sz="2000" b="1" dirty="0"/>
              <a:t>. </a:t>
            </a:r>
            <a:r>
              <a:rPr lang="ru-RU" sz="2000" b="1" dirty="0" err="1"/>
              <a:t>Младите</a:t>
            </a:r>
            <a:r>
              <a:rPr lang="ru-RU" sz="2000" b="1" dirty="0"/>
              <a:t> </a:t>
            </a:r>
            <a:r>
              <a:rPr lang="ru-RU" sz="2000" b="1" dirty="0" err="1"/>
              <a:t>момичета</a:t>
            </a:r>
            <a:r>
              <a:rPr lang="ru-RU" sz="2000" b="1" dirty="0"/>
              <a:t> </a:t>
            </a:r>
            <a:r>
              <a:rPr lang="ru-RU" sz="2000" b="1" dirty="0" err="1"/>
              <a:t>свиват</a:t>
            </a:r>
            <a:r>
              <a:rPr lang="ru-RU" sz="2000" b="1" dirty="0"/>
              <a:t> на </a:t>
            </a:r>
            <a:r>
              <a:rPr lang="ru-RU" sz="2000" b="1" dirty="0" err="1"/>
              <a:t>китки</a:t>
            </a:r>
            <a:r>
              <a:rPr lang="ru-RU" sz="2000" b="1" dirty="0"/>
              <a:t> </a:t>
            </a:r>
            <a:r>
              <a:rPr lang="ru-RU" sz="2000" b="1" dirty="0" err="1"/>
              <a:t>събраните</a:t>
            </a:r>
            <a:r>
              <a:rPr lang="ru-RU" sz="2000" b="1" dirty="0"/>
              <a:t> в </a:t>
            </a:r>
            <a:r>
              <a:rPr lang="ru-RU" sz="2000" b="1" dirty="0" err="1"/>
              <a:t>навечерието</a:t>
            </a:r>
            <a:r>
              <a:rPr lang="ru-RU" sz="2000" b="1" dirty="0"/>
              <a:t> на </a:t>
            </a:r>
            <a:r>
              <a:rPr lang="ru-RU" sz="2000" b="1" dirty="0" err="1"/>
              <a:t>празника</a:t>
            </a:r>
            <a:r>
              <a:rPr lang="ru-RU" sz="2000" b="1" dirty="0"/>
              <a:t> цветя и </a:t>
            </a:r>
            <a:r>
              <a:rPr lang="ru-RU" sz="2000" b="1" dirty="0" err="1"/>
              <a:t>билки</a:t>
            </a:r>
            <a:r>
              <a:rPr lang="ru-RU" sz="2000" b="1" dirty="0"/>
              <a:t>. </a:t>
            </a:r>
            <a:r>
              <a:rPr lang="ru-RU" sz="2000" b="1" dirty="0" err="1"/>
              <a:t>Връзват</a:t>
            </a:r>
            <a:r>
              <a:rPr lang="ru-RU" sz="2000" b="1" dirty="0"/>
              <a:t> </a:t>
            </a:r>
            <a:r>
              <a:rPr lang="ru-RU" sz="2000" b="1" dirty="0" err="1"/>
              <a:t>ги</a:t>
            </a:r>
            <a:r>
              <a:rPr lang="ru-RU" sz="2000" b="1" dirty="0"/>
              <a:t> с </a:t>
            </a:r>
            <a:r>
              <a:rPr lang="ru-RU" sz="2000" b="1" dirty="0" err="1"/>
              <a:t>разноцветни</a:t>
            </a:r>
            <a:r>
              <a:rPr lang="ru-RU" sz="2000" b="1" dirty="0"/>
              <a:t> </a:t>
            </a:r>
            <a:r>
              <a:rPr lang="ru-RU" sz="2000" b="1" dirty="0" err="1"/>
              <a:t>конци</a:t>
            </a:r>
            <a:r>
              <a:rPr lang="ru-RU" sz="2000" b="1" dirty="0"/>
              <a:t> и </a:t>
            </a:r>
            <a:r>
              <a:rPr lang="ru-RU" sz="2000" b="1" dirty="0" err="1"/>
              <a:t>прикачват</a:t>
            </a:r>
            <a:r>
              <a:rPr lang="ru-RU" sz="2000" b="1" dirty="0"/>
              <a:t> </a:t>
            </a:r>
            <a:r>
              <a:rPr lang="ru-RU" sz="2000" b="1" dirty="0" err="1"/>
              <a:t>към</a:t>
            </a:r>
            <a:r>
              <a:rPr lang="ru-RU" sz="2000" b="1" dirty="0"/>
              <a:t> </a:t>
            </a:r>
            <a:r>
              <a:rPr lang="ru-RU" sz="2000" b="1" dirty="0" err="1"/>
              <a:t>тях</a:t>
            </a:r>
            <a:r>
              <a:rPr lang="ru-RU" sz="2000" b="1" dirty="0"/>
              <a:t> свои </a:t>
            </a:r>
            <a:r>
              <a:rPr lang="ru-RU" sz="2000" b="1" dirty="0" err="1"/>
              <a:t>накити</a:t>
            </a:r>
            <a:r>
              <a:rPr lang="ru-RU" sz="2000" b="1" dirty="0"/>
              <a:t>, за да </a:t>
            </a:r>
            <a:r>
              <a:rPr lang="ru-RU" sz="2000" b="1" dirty="0" err="1"/>
              <a:t>могат</a:t>
            </a:r>
            <a:r>
              <a:rPr lang="ru-RU" sz="2000" b="1" dirty="0"/>
              <a:t> да </a:t>
            </a:r>
            <a:r>
              <a:rPr lang="ru-RU" sz="2000" b="1" dirty="0" err="1"/>
              <a:t>ги</a:t>
            </a:r>
            <a:r>
              <a:rPr lang="ru-RU" sz="2000" b="1" dirty="0"/>
              <a:t> </a:t>
            </a:r>
            <a:r>
              <a:rPr lang="ru-RU" sz="2000" b="1" dirty="0" err="1"/>
              <a:t>разпознаят</a:t>
            </a:r>
            <a:r>
              <a:rPr lang="ru-RU" sz="2000" b="1" dirty="0"/>
              <a:t>. Поставят </a:t>
            </a:r>
            <a:r>
              <a:rPr lang="ru-RU" sz="2000" b="1" dirty="0" err="1"/>
              <a:t>ги</a:t>
            </a:r>
            <a:r>
              <a:rPr lang="ru-RU" sz="2000" b="1" dirty="0"/>
              <a:t> в </a:t>
            </a:r>
            <a:r>
              <a:rPr lang="ru-RU" sz="2000" b="1" dirty="0" err="1"/>
              <a:t>менче</a:t>
            </a:r>
            <a:r>
              <a:rPr lang="ru-RU" sz="2000" b="1" dirty="0"/>
              <a:t> или </a:t>
            </a:r>
            <a:r>
              <a:rPr lang="ru-RU" sz="2000" b="1" dirty="0" err="1"/>
              <a:t>глинен</a:t>
            </a:r>
            <a:r>
              <a:rPr lang="ru-RU" sz="2000" b="1" dirty="0"/>
              <a:t> </a:t>
            </a:r>
            <a:r>
              <a:rPr lang="ru-RU" sz="2000" b="1" dirty="0" err="1"/>
              <a:t>съд</a:t>
            </a:r>
            <a:r>
              <a:rPr lang="ru-RU" sz="2000" b="1" dirty="0"/>
              <a:t>, да </a:t>
            </a:r>
            <a:r>
              <a:rPr lang="ru-RU" sz="2000" b="1" dirty="0" err="1"/>
              <a:t>престоят</a:t>
            </a:r>
            <a:r>
              <a:rPr lang="ru-RU" sz="2000" b="1" dirty="0"/>
              <a:t> </a:t>
            </a:r>
            <a:r>
              <a:rPr lang="ru-RU" sz="2000" b="1" dirty="0" err="1"/>
              <a:t>през</a:t>
            </a:r>
            <a:r>
              <a:rPr lang="ru-RU" sz="2000" b="1" dirty="0"/>
              <a:t> </a:t>
            </a:r>
            <a:r>
              <a:rPr lang="ru-RU" sz="2000" b="1" dirty="0" err="1"/>
              <a:t>нощта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  На </a:t>
            </a:r>
            <a:r>
              <a:rPr lang="ru-RU" sz="2000" b="1" dirty="0" err="1"/>
              <a:t>Хъдърлез</a:t>
            </a:r>
            <a:r>
              <a:rPr lang="ru-RU" sz="2000" b="1" dirty="0"/>
              <a:t> </a:t>
            </a:r>
            <a:r>
              <a:rPr lang="ru-RU" sz="2000" b="1" dirty="0" err="1"/>
              <a:t>възрастна</a:t>
            </a:r>
            <a:r>
              <a:rPr lang="ru-RU" sz="2000" b="1" dirty="0"/>
              <a:t> жена </a:t>
            </a:r>
            <a:r>
              <a:rPr lang="ru-RU" sz="2000" b="1" dirty="0" err="1"/>
              <a:t>изважда</a:t>
            </a:r>
            <a:r>
              <a:rPr lang="ru-RU" sz="2000" b="1" dirty="0"/>
              <a:t> от </a:t>
            </a:r>
            <a:r>
              <a:rPr lang="ru-RU" sz="2000" b="1" dirty="0" err="1"/>
              <a:t>менче</a:t>
            </a:r>
            <a:r>
              <a:rPr lang="ru-RU" sz="2000" b="1" dirty="0"/>
              <a:t> всяка </a:t>
            </a:r>
            <a:r>
              <a:rPr lang="ru-RU" sz="2000" b="1" dirty="0" err="1"/>
              <a:t>китка</a:t>
            </a:r>
            <a:r>
              <a:rPr lang="ru-RU" sz="2000" b="1" dirty="0"/>
              <a:t>. </a:t>
            </a:r>
            <a:r>
              <a:rPr lang="ru-RU" sz="2000" b="1" dirty="0" err="1"/>
              <a:t>Едновременно</a:t>
            </a:r>
            <a:r>
              <a:rPr lang="ru-RU" sz="2000" b="1" dirty="0"/>
              <a:t> с </a:t>
            </a:r>
            <a:r>
              <a:rPr lang="ru-RU" sz="2000" b="1" dirty="0" err="1"/>
              <a:t>това</a:t>
            </a:r>
            <a:r>
              <a:rPr lang="ru-RU" sz="2000" b="1" dirty="0"/>
              <a:t> се </a:t>
            </a:r>
            <a:r>
              <a:rPr lang="ru-RU" sz="2000" b="1" dirty="0" err="1"/>
              <a:t>пеят</a:t>
            </a:r>
            <a:r>
              <a:rPr lang="ru-RU" sz="2000" b="1" dirty="0"/>
              <a:t> </a:t>
            </a:r>
            <a:r>
              <a:rPr lang="ru-RU" sz="2000" b="1" dirty="0" err="1"/>
              <a:t>традиционни</a:t>
            </a:r>
            <a:r>
              <a:rPr lang="ru-RU" sz="2000" b="1" dirty="0"/>
              <a:t> за </a:t>
            </a:r>
            <a:r>
              <a:rPr lang="ru-RU" sz="2000" b="1" dirty="0" err="1"/>
              <a:t>празника</a:t>
            </a:r>
            <a:r>
              <a:rPr lang="ru-RU" sz="2000" b="1" dirty="0"/>
              <a:t> и за </a:t>
            </a:r>
            <a:r>
              <a:rPr lang="ru-RU" sz="2000" b="1" dirty="0" err="1"/>
              <a:t>всеки</a:t>
            </a:r>
            <a:r>
              <a:rPr lang="ru-RU" sz="2000" b="1" dirty="0"/>
              <a:t> район от </a:t>
            </a:r>
            <a:r>
              <a:rPr lang="ru-RU" sz="2000" b="1" dirty="0" err="1"/>
              <a:t>страната</a:t>
            </a:r>
            <a:r>
              <a:rPr lang="ru-RU" sz="2000" b="1" dirty="0"/>
              <a:t> </a:t>
            </a:r>
            <a:r>
              <a:rPr lang="ru-RU" sz="2000" b="1" dirty="0" err="1"/>
              <a:t>фолклорни</a:t>
            </a:r>
            <a:r>
              <a:rPr lang="ru-RU" sz="2000" b="1" dirty="0"/>
              <a:t> песни. </a:t>
            </a:r>
            <a:r>
              <a:rPr lang="ru-RU" sz="2000" b="1" dirty="0" err="1"/>
              <a:t>Мотивите</a:t>
            </a:r>
            <a:r>
              <a:rPr lang="ru-RU" sz="2000" b="1" dirty="0"/>
              <a:t> на </a:t>
            </a:r>
            <a:r>
              <a:rPr lang="ru-RU" sz="2000" b="1" dirty="0" err="1"/>
              <a:t>тези</a:t>
            </a:r>
            <a:r>
              <a:rPr lang="ru-RU" sz="2000" b="1" dirty="0"/>
              <a:t> песни </a:t>
            </a:r>
            <a:r>
              <a:rPr lang="ru-RU" sz="2000" b="1" dirty="0" err="1"/>
              <a:t>играят</a:t>
            </a:r>
            <a:r>
              <a:rPr lang="ru-RU" sz="2000" b="1" dirty="0"/>
              <a:t> </a:t>
            </a:r>
            <a:r>
              <a:rPr lang="ru-RU" sz="2000" b="1" dirty="0" err="1"/>
              <a:t>ролята</a:t>
            </a:r>
            <a:r>
              <a:rPr lang="ru-RU" sz="2000" b="1" dirty="0"/>
              <a:t> на своеобразна </a:t>
            </a:r>
            <a:r>
              <a:rPr lang="ru-RU" sz="2000" b="1" dirty="0" err="1"/>
              <a:t>поличба</a:t>
            </a:r>
            <a:r>
              <a:rPr lang="ru-RU" sz="2000" b="1" dirty="0"/>
              <a:t> за </a:t>
            </a:r>
            <a:r>
              <a:rPr lang="ru-RU" sz="2000" b="1" dirty="0" err="1"/>
              <a:t>момата</a:t>
            </a:r>
            <a:r>
              <a:rPr lang="ru-RU" sz="2000" b="1" dirty="0"/>
              <a:t>, </a:t>
            </a:r>
            <a:r>
              <a:rPr lang="ru-RU" sz="2000" b="1" dirty="0" err="1"/>
              <a:t>чиято</a:t>
            </a:r>
            <a:r>
              <a:rPr lang="ru-RU" sz="2000" b="1" dirty="0"/>
              <a:t> </a:t>
            </a:r>
            <a:r>
              <a:rPr lang="ru-RU" sz="2000" b="1" dirty="0" err="1"/>
              <a:t>китка</a:t>
            </a:r>
            <a:r>
              <a:rPr lang="ru-RU" sz="2000" b="1" dirty="0"/>
              <a:t> е </a:t>
            </a:r>
            <a:r>
              <a:rPr lang="ru-RU" sz="2000" b="1" dirty="0" err="1"/>
              <a:t>извадена</a:t>
            </a:r>
            <a:r>
              <a:rPr lang="ru-RU" sz="2000" b="1" dirty="0"/>
              <a:t>. </a:t>
            </a:r>
            <a:endParaRPr lang="bg-BG" sz="2000" b="1" dirty="0"/>
          </a:p>
        </p:txBody>
      </p:sp>
      <p:pic>
        <p:nvPicPr>
          <p:cNvPr id="1026" name="Picture 2" descr="Мюсюлманите празнуват началото на лятото – Хъдърлез | 24Shumen.COM">
            <a:extLst>
              <a:ext uri="{FF2B5EF4-FFF2-40B4-BE49-F238E27FC236}">
                <a16:creationId xmlns:a16="http://schemas.microsoft.com/office/drawing/2014/main" id="{8149E46D-E7A1-4F36-8821-454B577B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78" y="1163639"/>
            <a:ext cx="3795422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дставиха празника „Хъдърлез“ в Ямбол (СНИМКИ) - Сливен ...">
            <a:extLst>
              <a:ext uri="{FF2B5EF4-FFF2-40B4-BE49-F238E27FC236}">
                <a16:creationId xmlns:a16="http://schemas.microsoft.com/office/drawing/2014/main" id="{6F55C51A-9E9F-4075-8082-1E8340DC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9" y="3815067"/>
            <a:ext cx="3742531" cy="24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825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D8B02AC-BE17-4A44-B489-66776145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B89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10 популярни музикални интерпретации за празника Гергьовден | © 10 ...">
            <a:extLst>
              <a:ext uri="{FF2B5EF4-FFF2-40B4-BE49-F238E27FC236}">
                <a16:creationId xmlns:a16="http://schemas.microsoft.com/office/drawing/2014/main" id="{366BACAA-998E-4F17-8E46-27D91CEB8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7108"/>
          <a:stretch/>
        </p:blipFill>
        <p:spPr bwMode="auto">
          <a:xfrm>
            <a:off x="1103257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C3D972BE-97B2-4DD9-95AA-87EE946641E5}"/>
              </a:ext>
            </a:extLst>
          </p:cNvPr>
          <p:cNvSpPr/>
          <p:nvPr/>
        </p:nvSpPr>
        <p:spPr>
          <a:xfrm>
            <a:off x="6380703" y="2228850"/>
            <a:ext cx="5028928" cy="369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 defTabSz="914400">
              <a:lnSpc>
                <a:spcPct val="120000"/>
              </a:lnSpc>
              <a:spcAft>
                <a:spcPts val="600"/>
              </a:spcAft>
              <a:buClr>
                <a:srgbClr val="B8955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dirty="0"/>
              <a:t>6 </a:t>
            </a:r>
            <a:r>
              <a:rPr lang="en-US" b="1" dirty="0" err="1"/>
              <a:t>май</a:t>
            </a:r>
            <a:r>
              <a:rPr lang="en-US" b="1" dirty="0"/>
              <a:t> е </a:t>
            </a:r>
            <a:r>
              <a:rPr lang="en-US" b="1" dirty="0" err="1"/>
              <a:t>известен</a:t>
            </a:r>
            <a:r>
              <a:rPr lang="en-US" b="1" dirty="0"/>
              <a:t> </a:t>
            </a:r>
            <a:r>
              <a:rPr lang="en-US" b="1" dirty="0" err="1"/>
              <a:t>като</a:t>
            </a:r>
            <a:r>
              <a:rPr lang="en-US" b="1" dirty="0"/>
              <a:t> </a:t>
            </a:r>
            <a:r>
              <a:rPr lang="en-US" b="1" dirty="0" err="1"/>
              <a:t>Гергьовден</a:t>
            </a:r>
            <a:r>
              <a:rPr lang="en-US" b="1" dirty="0"/>
              <a:t> (</a:t>
            </a:r>
            <a:r>
              <a:rPr lang="en-US" b="1" dirty="0" err="1"/>
              <a:t>наричан</a:t>
            </a:r>
            <a:r>
              <a:rPr lang="en-US" b="1" dirty="0"/>
              <a:t> </a:t>
            </a:r>
            <a:r>
              <a:rPr lang="en-US" b="1" dirty="0" err="1"/>
              <a:t>още</a:t>
            </a:r>
            <a:r>
              <a:rPr lang="en-US" b="1" dirty="0"/>
              <a:t> </a:t>
            </a:r>
            <a:r>
              <a:rPr lang="en-US" b="1" dirty="0" err="1"/>
              <a:t>Гергювден</a:t>
            </a:r>
            <a:r>
              <a:rPr lang="en-US" b="1" dirty="0"/>
              <a:t>, </a:t>
            </a:r>
            <a:r>
              <a:rPr lang="en-US" b="1" dirty="0" err="1"/>
              <a:t>Джурджовдън</a:t>
            </a:r>
            <a:r>
              <a:rPr lang="en-US" b="1" dirty="0"/>
              <a:t>, </a:t>
            </a:r>
            <a:r>
              <a:rPr lang="en-US" b="1" dirty="0" err="1"/>
              <a:t>Гюргевден</a:t>
            </a:r>
            <a:r>
              <a:rPr lang="en-US" b="1" dirty="0"/>
              <a:t>) и е </a:t>
            </a:r>
            <a:r>
              <a:rPr lang="en-US" b="1" dirty="0" err="1"/>
              <a:t>най-големият</a:t>
            </a:r>
            <a:r>
              <a:rPr lang="en-US" b="1" dirty="0"/>
              <a:t> </a:t>
            </a:r>
            <a:r>
              <a:rPr lang="en-US" b="1" dirty="0" err="1"/>
              <a:t>български</a:t>
            </a:r>
            <a:r>
              <a:rPr lang="en-US" b="1" dirty="0"/>
              <a:t> </a:t>
            </a:r>
            <a:r>
              <a:rPr lang="en-US" b="1" dirty="0" err="1"/>
              <a:t>пролетен</a:t>
            </a:r>
            <a:r>
              <a:rPr lang="en-US" b="1" dirty="0"/>
              <a:t> </a:t>
            </a:r>
            <a:r>
              <a:rPr lang="en-US" b="1" dirty="0" err="1"/>
              <a:t>празник</a:t>
            </a:r>
            <a:r>
              <a:rPr lang="en-US" b="1" dirty="0"/>
              <a:t>. В </a:t>
            </a:r>
            <a:r>
              <a:rPr lang="en-US" b="1" dirty="0" err="1"/>
              <a:t>някои</a:t>
            </a:r>
            <a:r>
              <a:rPr lang="en-US" b="1" dirty="0"/>
              <a:t> </a:t>
            </a:r>
            <a:r>
              <a:rPr lang="en-US" b="1" dirty="0" err="1"/>
              <a:t>народни</a:t>
            </a:r>
            <a:r>
              <a:rPr lang="en-US" b="1" dirty="0"/>
              <a:t> </a:t>
            </a:r>
            <a:r>
              <a:rPr lang="en-US" b="1" dirty="0" err="1"/>
              <a:t>песни</a:t>
            </a:r>
            <a:r>
              <a:rPr lang="en-US" b="1" dirty="0"/>
              <a:t> </a:t>
            </a:r>
            <a:r>
              <a:rPr lang="en-US" b="1" dirty="0" err="1"/>
              <a:t>се</a:t>
            </a:r>
            <a:r>
              <a:rPr lang="en-US" b="1" dirty="0"/>
              <a:t> </a:t>
            </a:r>
            <a:r>
              <a:rPr lang="en-US" b="1" dirty="0" err="1"/>
              <a:t>казва</a:t>
            </a:r>
            <a:r>
              <a:rPr lang="en-US" b="1" dirty="0"/>
              <a:t>, </a:t>
            </a:r>
            <a:r>
              <a:rPr lang="en-US" b="1" dirty="0" err="1"/>
              <a:t>че</a:t>
            </a:r>
            <a:r>
              <a:rPr lang="en-US" b="1" dirty="0"/>
              <a:t> е </a:t>
            </a:r>
            <a:r>
              <a:rPr lang="en-US" b="1" i="1" dirty="0"/>
              <a:t>„</a:t>
            </a:r>
            <a:r>
              <a:rPr lang="en-US" b="1" i="1" dirty="0" err="1"/>
              <a:t>по-личен</a:t>
            </a:r>
            <a:r>
              <a:rPr lang="en-US" b="1" i="1" dirty="0"/>
              <a:t> и </a:t>
            </a:r>
            <a:r>
              <a:rPr lang="en-US" b="1" i="1" dirty="0" err="1"/>
              <a:t>от</a:t>
            </a:r>
            <a:r>
              <a:rPr lang="en-US" b="1" i="1" dirty="0"/>
              <a:t> </a:t>
            </a:r>
            <a:r>
              <a:rPr lang="en-US" b="1" i="1" dirty="0" err="1"/>
              <a:t>Великден</a:t>
            </a:r>
            <a:r>
              <a:rPr lang="en-US" b="1" i="1" dirty="0"/>
              <a:t>”</a:t>
            </a:r>
            <a:r>
              <a:rPr lang="en-US" b="1" dirty="0"/>
              <a:t>.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този</a:t>
            </a:r>
            <a:r>
              <a:rPr lang="en-US" b="1" dirty="0"/>
              <a:t> </a:t>
            </a:r>
            <a:r>
              <a:rPr lang="en-US" b="1" dirty="0" err="1"/>
              <a:t>ден</a:t>
            </a:r>
            <a:r>
              <a:rPr lang="en-US" b="1" dirty="0"/>
              <a:t> </a:t>
            </a:r>
            <a:r>
              <a:rPr lang="en-US" b="1" dirty="0" err="1"/>
              <a:t>православната</a:t>
            </a:r>
            <a:r>
              <a:rPr lang="en-US" b="1" dirty="0"/>
              <a:t> </a:t>
            </a:r>
            <a:r>
              <a:rPr lang="en-US" b="1" dirty="0" err="1"/>
              <a:t>църква</a:t>
            </a:r>
            <a:r>
              <a:rPr lang="en-US" b="1" dirty="0"/>
              <a:t> </a:t>
            </a:r>
            <a:r>
              <a:rPr lang="en-US" b="1" dirty="0" err="1"/>
              <a:t>чества</a:t>
            </a:r>
            <a:r>
              <a:rPr lang="en-US" b="1" dirty="0"/>
              <a:t> </a:t>
            </a:r>
            <a:r>
              <a:rPr lang="en-US" b="1" dirty="0" err="1"/>
              <a:t>великомъченик</a:t>
            </a:r>
            <a:r>
              <a:rPr lang="en-US" b="1" dirty="0"/>
              <a:t> </a:t>
            </a:r>
            <a:r>
              <a:rPr lang="en-US" b="1" dirty="0" err="1"/>
              <a:t>свети</a:t>
            </a:r>
            <a:r>
              <a:rPr lang="en-US" b="1" dirty="0"/>
              <a:t> </a:t>
            </a:r>
            <a:r>
              <a:rPr lang="en-US" b="1" dirty="0" err="1"/>
              <a:t>Георги</a:t>
            </a:r>
            <a:r>
              <a:rPr lang="en-US" b="1" dirty="0"/>
              <a:t> </a:t>
            </a:r>
            <a:r>
              <a:rPr lang="en-US" b="1" dirty="0" err="1"/>
              <a:t>Победоносец</a:t>
            </a:r>
            <a:r>
              <a:rPr lang="en-US" b="1" dirty="0"/>
              <a:t>. </a:t>
            </a:r>
            <a:r>
              <a:rPr lang="en-US" b="1" dirty="0" err="1"/>
              <a:t>Той</a:t>
            </a:r>
            <a:r>
              <a:rPr lang="en-US" b="1" dirty="0"/>
              <a:t> е </a:t>
            </a:r>
            <a:r>
              <a:rPr lang="en-US" b="1" dirty="0" err="1"/>
              <a:t>патрон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българската</a:t>
            </a:r>
            <a:r>
              <a:rPr lang="en-US" b="1" dirty="0"/>
              <a:t> </a:t>
            </a:r>
            <a:r>
              <a:rPr lang="en-US" b="1" dirty="0" err="1"/>
              <a:t>войска</a:t>
            </a:r>
            <a:r>
              <a:rPr lang="en-US" b="1" dirty="0"/>
              <a:t>, </a:t>
            </a:r>
            <a:r>
              <a:rPr lang="en-US" b="1" dirty="0" err="1"/>
              <a:t>затова</a:t>
            </a:r>
            <a:r>
              <a:rPr lang="en-US" b="1" dirty="0"/>
              <a:t> 6 </a:t>
            </a:r>
            <a:r>
              <a:rPr lang="en-US" b="1" dirty="0" err="1"/>
              <a:t>май</a:t>
            </a:r>
            <a:r>
              <a:rPr lang="en-US" b="1" dirty="0"/>
              <a:t> е </a:t>
            </a:r>
            <a:r>
              <a:rPr lang="en-US" b="1" dirty="0" err="1"/>
              <a:t>почитан</a:t>
            </a:r>
            <a:r>
              <a:rPr lang="en-US" b="1" dirty="0"/>
              <a:t> </a:t>
            </a:r>
            <a:r>
              <a:rPr lang="en-US" b="1" dirty="0" err="1"/>
              <a:t>като</a:t>
            </a:r>
            <a:r>
              <a:rPr lang="en-US" b="1" dirty="0"/>
              <a:t> </a:t>
            </a:r>
            <a:r>
              <a:rPr lang="en-US" b="1" dirty="0" err="1"/>
              <a:t>Ден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храбростта</a:t>
            </a:r>
            <a:r>
              <a:rPr lang="en-US" b="1" dirty="0"/>
              <a:t> и </a:t>
            </a:r>
            <a:r>
              <a:rPr lang="en-US" b="1" dirty="0" err="1"/>
              <a:t>българската</a:t>
            </a:r>
            <a:r>
              <a:rPr lang="en-US" b="1" dirty="0"/>
              <a:t> </a:t>
            </a:r>
            <a:r>
              <a:rPr lang="en-US" b="1" dirty="0" err="1"/>
              <a:t>армия</a:t>
            </a:r>
            <a:r>
              <a:rPr lang="en-US" b="1" dirty="0"/>
              <a:t> и е </a:t>
            </a:r>
            <a:r>
              <a:rPr lang="en-US" b="1" dirty="0" err="1"/>
              <a:t>официален</a:t>
            </a:r>
            <a:r>
              <a:rPr lang="en-US" b="1" dirty="0"/>
              <a:t> </a:t>
            </a:r>
            <a:r>
              <a:rPr lang="en-US" b="1" dirty="0" err="1"/>
              <a:t>празник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страната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9326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гьовден . Честит празник! – Асоциация &quot;Малага-България 2010&quot;">
            <a:extLst>
              <a:ext uri="{FF2B5EF4-FFF2-40B4-BE49-F238E27FC236}">
                <a16:creationId xmlns:a16="http://schemas.microsoft.com/office/drawing/2014/main" id="{230E5302-027B-4C3C-9E5F-610DCB1C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3" y="988551"/>
            <a:ext cx="7634177" cy="50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079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1B6D252-79C8-4940-B68F-5E9024FD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</a:rPr>
              <a:t>Св. Георги е </a:t>
            </a:r>
            <a:r>
              <a:rPr lang="ru-RU" sz="2000" dirty="0" err="1">
                <a:solidFill>
                  <a:srgbClr val="C00000"/>
                </a:solidFill>
              </a:rPr>
              <a:t>роден</a:t>
            </a:r>
            <a:r>
              <a:rPr lang="ru-RU" sz="2000" dirty="0">
                <a:solidFill>
                  <a:srgbClr val="C00000"/>
                </a:solidFill>
              </a:rPr>
              <a:t> в </a:t>
            </a:r>
            <a:r>
              <a:rPr lang="ru-RU" sz="2000" dirty="0" err="1">
                <a:solidFill>
                  <a:srgbClr val="C00000"/>
                </a:solidFill>
              </a:rPr>
              <a:t>Кападокия</a:t>
            </a:r>
            <a:r>
              <a:rPr lang="ru-RU" sz="2000" dirty="0">
                <a:solidFill>
                  <a:srgbClr val="C00000"/>
                </a:solidFill>
              </a:rPr>
              <a:t>, Мала Азия. </a:t>
            </a:r>
            <a:r>
              <a:rPr lang="ru-RU" sz="2000" dirty="0" err="1">
                <a:solidFill>
                  <a:srgbClr val="C00000"/>
                </a:solidFill>
              </a:rPr>
              <a:t>Заради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воинските</a:t>
            </a:r>
            <a:r>
              <a:rPr lang="ru-RU" sz="2000" dirty="0">
                <a:solidFill>
                  <a:srgbClr val="C00000"/>
                </a:solidFill>
              </a:rPr>
              <a:t> си способности бил удостоен с </a:t>
            </a:r>
            <a:r>
              <a:rPr lang="ru-RU" sz="2000" dirty="0" err="1">
                <a:solidFill>
                  <a:srgbClr val="C00000"/>
                </a:solidFill>
              </a:rPr>
              <a:t>военен</a:t>
            </a:r>
            <a:r>
              <a:rPr lang="ru-RU" sz="2000" dirty="0">
                <a:solidFill>
                  <a:srgbClr val="C00000"/>
                </a:solidFill>
              </a:rPr>
              <a:t> чин </a:t>
            </a:r>
            <a:r>
              <a:rPr lang="ru-RU" sz="2000" i="1" dirty="0">
                <a:solidFill>
                  <a:srgbClr val="C00000"/>
                </a:solidFill>
              </a:rPr>
              <a:t>трибун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Светецът</a:t>
            </a:r>
            <a:r>
              <a:rPr lang="ru-RU" sz="2000" dirty="0">
                <a:solidFill>
                  <a:srgbClr val="C00000"/>
                </a:solidFill>
              </a:rPr>
              <a:t> ревностно </a:t>
            </a:r>
            <a:r>
              <a:rPr lang="ru-RU" sz="2000" dirty="0" err="1">
                <a:solidFill>
                  <a:srgbClr val="C00000"/>
                </a:solidFill>
              </a:rPr>
              <a:t>проповядвал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християнската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вяра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err="1">
                <a:solidFill>
                  <a:srgbClr val="C00000"/>
                </a:solidFill>
              </a:rPr>
              <a:t>затова</a:t>
            </a:r>
            <a:r>
              <a:rPr lang="ru-RU" sz="2000" dirty="0">
                <a:solidFill>
                  <a:srgbClr val="C00000"/>
                </a:solidFill>
              </a:rPr>
              <a:t> бил затворен в </a:t>
            </a:r>
            <a:r>
              <a:rPr lang="ru-RU" sz="2000" dirty="0" err="1">
                <a:solidFill>
                  <a:srgbClr val="C00000"/>
                </a:solidFill>
              </a:rPr>
              <a:t>тъмница</a:t>
            </a:r>
            <a:r>
              <a:rPr lang="ru-RU" sz="2000" dirty="0">
                <a:solidFill>
                  <a:srgbClr val="C00000"/>
                </a:solidFill>
              </a:rPr>
              <a:t> и посечен </a:t>
            </a:r>
            <a:r>
              <a:rPr lang="ru-RU" sz="2000" dirty="0" err="1">
                <a:solidFill>
                  <a:srgbClr val="C00000"/>
                </a:solidFill>
              </a:rPr>
              <a:t>през</a:t>
            </a:r>
            <a:r>
              <a:rPr lang="ru-RU" sz="2000" dirty="0">
                <a:solidFill>
                  <a:srgbClr val="C00000"/>
                </a:solidFill>
              </a:rPr>
              <a:t> 305 г. </a:t>
            </a:r>
            <a:r>
              <a:rPr lang="ru-RU" sz="2000" dirty="0" err="1">
                <a:solidFill>
                  <a:srgbClr val="C00000"/>
                </a:solidFill>
              </a:rPr>
              <a:t>Близо</a:t>
            </a:r>
            <a:r>
              <a:rPr lang="ru-RU" sz="2000" dirty="0">
                <a:solidFill>
                  <a:srgbClr val="C00000"/>
                </a:solidFill>
              </a:rPr>
              <a:t> до гроба </a:t>
            </a:r>
            <a:r>
              <a:rPr lang="ru-RU" sz="2000" dirty="0" err="1">
                <a:solidFill>
                  <a:srgbClr val="C00000"/>
                </a:solidFill>
              </a:rPr>
              <a:t>му</a:t>
            </a:r>
            <a:r>
              <a:rPr lang="ru-RU" sz="2000" dirty="0">
                <a:solidFill>
                  <a:srgbClr val="C00000"/>
                </a:solidFill>
              </a:rPr>
              <a:t> се заселил змей, </a:t>
            </a:r>
            <a:r>
              <a:rPr lang="ru-RU" sz="2000" dirty="0" err="1">
                <a:solidFill>
                  <a:srgbClr val="C00000"/>
                </a:solidFill>
              </a:rPr>
              <a:t>който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опустошавал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околността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владеел</a:t>
            </a:r>
            <a:r>
              <a:rPr lang="ru-RU" sz="2000" dirty="0">
                <a:solidFill>
                  <a:srgbClr val="C00000"/>
                </a:solidFill>
              </a:rPr>
              <a:t> водите и </a:t>
            </a:r>
            <a:r>
              <a:rPr lang="ru-RU" sz="2000" dirty="0" err="1">
                <a:solidFill>
                  <a:srgbClr val="C00000"/>
                </a:solidFill>
              </a:rPr>
              <a:t>всеки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ден</a:t>
            </a:r>
            <a:r>
              <a:rPr lang="ru-RU" sz="2000" dirty="0">
                <a:solidFill>
                  <a:srgbClr val="C00000"/>
                </a:solidFill>
              </a:rPr>
              <a:t> искал </a:t>
            </a:r>
            <a:r>
              <a:rPr lang="ru-RU" sz="2000" dirty="0" err="1">
                <a:solidFill>
                  <a:srgbClr val="C00000"/>
                </a:solidFill>
              </a:rPr>
              <a:t>човешка</a:t>
            </a:r>
            <a:r>
              <a:rPr lang="ru-RU" sz="2000" dirty="0">
                <a:solidFill>
                  <a:srgbClr val="C00000"/>
                </a:solidFill>
              </a:rPr>
              <a:t> жертва, за да </a:t>
            </a:r>
            <a:r>
              <a:rPr lang="ru-RU" sz="2000" dirty="0" err="1">
                <a:solidFill>
                  <a:srgbClr val="C00000"/>
                </a:solidFill>
              </a:rPr>
              <a:t>ги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пусне</a:t>
            </a:r>
            <a:r>
              <a:rPr lang="ru-RU" sz="2000" dirty="0">
                <a:solidFill>
                  <a:srgbClr val="C00000"/>
                </a:solidFill>
              </a:rPr>
              <a:t> на </a:t>
            </a:r>
            <a:r>
              <a:rPr lang="ru-RU" sz="2000" dirty="0" err="1">
                <a:solidFill>
                  <a:srgbClr val="C00000"/>
                </a:solidFill>
              </a:rPr>
              <a:t>хората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Когато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дошъл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ред</a:t>
            </a:r>
            <a:r>
              <a:rPr lang="ru-RU" sz="2000" dirty="0">
                <a:solidFill>
                  <a:srgbClr val="C00000"/>
                </a:solidFill>
              </a:rPr>
              <a:t> на </a:t>
            </a:r>
            <a:r>
              <a:rPr lang="ru-RU" sz="2000" dirty="0" err="1">
                <a:solidFill>
                  <a:srgbClr val="C00000"/>
                </a:solidFill>
              </a:rPr>
              <a:t>царската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дъщеря</a:t>
            </a:r>
            <a:r>
              <a:rPr lang="ru-RU" sz="2000" dirty="0">
                <a:solidFill>
                  <a:srgbClr val="C00000"/>
                </a:solidFill>
              </a:rPr>
              <a:t>, св. Георги убил змея с </a:t>
            </a:r>
            <a:r>
              <a:rPr lang="ru-RU" sz="2000" dirty="0" err="1">
                <a:solidFill>
                  <a:srgbClr val="C00000"/>
                </a:solidFill>
              </a:rPr>
              <a:t>копието</a:t>
            </a:r>
            <a:r>
              <a:rPr lang="ru-RU" sz="2000" dirty="0">
                <a:solidFill>
                  <a:srgbClr val="C00000"/>
                </a:solidFill>
              </a:rPr>
              <a:t> си и </a:t>
            </a:r>
            <a:r>
              <a:rPr lang="ru-RU" sz="2000" dirty="0" err="1">
                <a:solidFill>
                  <a:srgbClr val="C00000"/>
                </a:solidFill>
              </a:rPr>
              <a:t>така</a:t>
            </a:r>
            <a:r>
              <a:rPr lang="ru-RU" sz="2000" dirty="0">
                <a:solidFill>
                  <a:srgbClr val="C00000"/>
                </a:solidFill>
              </a:rPr>
              <a:t> я </a:t>
            </a:r>
            <a:r>
              <a:rPr lang="ru-RU" sz="2000" dirty="0" err="1">
                <a:solidFill>
                  <a:srgbClr val="C00000"/>
                </a:solidFill>
              </a:rPr>
              <a:t>спасил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Заради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това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светецът</a:t>
            </a:r>
            <a:r>
              <a:rPr lang="ru-RU" sz="2000" dirty="0">
                <a:solidFill>
                  <a:srgbClr val="C00000"/>
                </a:solidFill>
              </a:rPr>
              <a:t> се </a:t>
            </a:r>
            <a:r>
              <a:rPr lang="ru-RU" sz="2000" dirty="0" err="1">
                <a:solidFill>
                  <a:srgbClr val="C00000"/>
                </a:solidFill>
              </a:rPr>
              <a:t>почита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като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пръв</a:t>
            </a:r>
            <a:r>
              <a:rPr lang="ru-RU" sz="2000" dirty="0">
                <a:solidFill>
                  <a:srgbClr val="C00000"/>
                </a:solidFill>
              </a:rPr>
              <a:t> змееборец в </a:t>
            </a:r>
            <a:r>
              <a:rPr lang="ru-RU" sz="2000" dirty="0" err="1">
                <a:solidFill>
                  <a:srgbClr val="C00000"/>
                </a:solidFill>
              </a:rPr>
              <a:t>християнството</a:t>
            </a:r>
            <a:r>
              <a:rPr lang="ru-RU" sz="2000" dirty="0">
                <a:solidFill>
                  <a:srgbClr val="C00000"/>
                </a:solidFill>
              </a:rPr>
              <a:t>. На </a:t>
            </a:r>
            <a:r>
              <a:rPr lang="ru-RU" sz="2000" dirty="0" err="1">
                <a:solidFill>
                  <a:srgbClr val="C00000"/>
                </a:solidFill>
              </a:rPr>
              <a:t>иконите</a:t>
            </a:r>
            <a:r>
              <a:rPr lang="ru-RU" sz="2000" dirty="0">
                <a:solidFill>
                  <a:srgbClr val="C00000"/>
                </a:solidFill>
              </a:rPr>
              <a:t> можете да </a:t>
            </a:r>
            <a:r>
              <a:rPr lang="ru-RU" sz="2000" dirty="0" err="1">
                <a:solidFill>
                  <a:srgbClr val="C00000"/>
                </a:solidFill>
              </a:rPr>
              <a:t>го</a:t>
            </a:r>
            <a:r>
              <a:rPr lang="ru-RU" sz="2000" dirty="0">
                <a:solidFill>
                  <a:srgbClr val="C00000"/>
                </a:solidFill>
              </a:rPr>
              <a:t> видите </a:t>
            </a:r>
            <a:r>
              <a:rPr lang="ru-RU" sz="2000" dirty="0" err="1">
                <a:solidFill>
                  <a:srgbClr val="C00000"/>
                </a:solidFill>
              </a:rPr>
              <a:t>въоръжен</a:t>
            </a:r>
            <a:r>
              <a:rPr lang="ru-RU" sz="2000" dirty="0">
                <a:solidFill>
                  <a:srgbClr val="C00000"/>
                </a:solidFill>
              </a:rPr>
              <a:t> с </a:t>
            </a:r>
            <a:r>
              <a:rPr lang="ru-RU" sz="2000" dirty="0" err="1">
                <a:solidFill>
                  <a:srgbClr val="C00000"/>
                </a:solidFill>
              </a:rPr>
              <a:t>копие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err="1">
                <a:solidFill>
                  <a:srgbClr val="C00000"/>
                </a:solidFill>
              </a:rPr>
              <a:t>яхнал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бял</a:t>
            </a:r>
            <a:r>
              <a:rPr lang="ru-RU" sz="2000" dirty="0">
                <a:solidFill>
                  <a:srgbClr val="C00000"/>
                </a:solidFill>
              </a:rPr>
              <a:t> кон, а </a:t>
            </a:r>
            <a:r>
              <a:rPr lang="ru-RU" sz="2000" dirty="0" err="1">
                <a:solidFill>
                  <a:srgbClr val="C00000"/>
                </a:solidFill>
              </a:rPr>
              <a:t>прободеният</a:t>
            </a:r>
            <a:r>
              <a:rPr lang="ru-RU" sz="2000" dirty="0">
                <a:solidFill>
                  <a:srgbClr val="C00000"/>
                </a:solidFill>
              </a:rPr>
              <a:t> змей се </a:t>
            </a:r>
            <a:r>
              <a:rPr lang="ru-RU" sz="2000" dirty="0" err="1">
                <a:solidFill>
                  <a:srgbClr val="C00000"/>
                </a:solidFill>
              </a:rPr>
              <a:t>гърчи</a:t>
            </a:r>
            <a:r>
              <a:rPr lang="ru-RU" sz="2000" dirty="0">
                <a:solidFill>
                  <a:srgbClr val="C00000"/>
                </a:solidFill>
              </a:rPr>
              <a:t> в </a:t>
            </a:r>
            <a:r>
              <a:rPr lang="ru-RU" sz="2000" dirty="0" err="1">
                <a:solidFill>
                  <a:srgbClr val="C00000"/>
                </a:solidFill>
              </a:rPr>
              <a:t>краката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му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endParaRPr lang="bg-BG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Традиции и обичаи на Гергьовден | LifeStyle Framar.bg">
            <a:extLst>
              <a:ext uri="{FF2B5EF4-FFF2-40B4-BE49-F238E27FC236}">
                <a16:creationId xmlns:a16="http://schemas.microsoft.com/office/drawing/2014/main" id="{8144825B-9E79-42F1-9037-2D6305C7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0" y="1145560"/>
            <a:ext cx="3685070" cy="45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0301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69A1F7C5-87E5-49A1-B589-18BC9AC98749}"/>
              </a:ext>
            </a:extLst>
          </p:cNvPr>
          <p:cNvSpPr/>
          <p:nvPr/>
        </p:nvSpPr>
        <p:spPr>
          <a:xfrm>
            <a:off x="6496050" y="1447800"/>
            <a:ext cx="5253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Kometa"/>
              </a:rPr>
              <a:t>Свети Георги е един от най-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почитаните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светци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у нас. 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Покровител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е на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овчарите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нивите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стадата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и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растителността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. 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Отбелязването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Гергьовден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е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свързано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с много и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разнообразни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обреди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и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обичаи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, а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ние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ще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ви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разкажем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за най-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известните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 от </a:t>
            </a:r>
            <a:r>
              <a:rPr lang="ru-RU" sz="2800" b="1" dirty="0" err="1">
                <a:solidFill>
                  <a:srgbClr val="0070C0"/>
                </a:solidFill>
                <a:latin typeface="Kometa"/>
              </a:rPr>
              <a:t>тях</a:t>
            </a:r>
            <a:r>
              <a:rPr lang="ru-RU" sz="2800" b="1" dirty="0">
                <a:solidFill>
                  <a:srgbClr val="0070C0"/>
                </a:solidFill>
                <a:latin typeface="Kometa"/>
              </a:rPr>
              <a:t>.</a:t>
            </a:r>
            <a:endParaRPr lang="bg-BG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Празнуваме Свети Георги Победоносец Гергьовден - ден на храбростта ...">
            <a:extLst>
              <a:ext uri="{FF2B5EF4-FFF2-40B4-BE49-F238E27FC236}">
                <a16:creationId xmlns:a16="http://schemas.microsoft.com/office/drawing/2014/main" id="{D47E6F67-B7EF-4D40-B391-A26717BA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1609724"/>
            <a:ext cx="5424487" cy="40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379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DC305FA0-51DB-49C6-A887-BDA37ECB8961}"/>
              </a:ext>
            </a:extLst>
          </p:cNvPr>
          <p:cNvSpPr/>
          <p:nvPr/>
        </p:nvSpPr>
        <p:spPr>
          <a:xfrm>
            <a:off x="6067129" y="666302"/>
            <a:ext cx="563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  <a:latin typeface="Kometa"/>
              </a:rPr>
              <a:t>Рано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сутринта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Гергьовден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още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преди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изгрев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слънце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, жени,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моми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деца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берат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пролетни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цветя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лековити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билки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, от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които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правят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венци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китки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. С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венците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украсяват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прозорците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вратите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къщите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, 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китките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връзват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котлите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за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мляко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нощвите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печеното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агне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. Зелени клони се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слагат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върху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завивките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децата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. 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Смята се, че в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навечерието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на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Гергьовден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растителността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водата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дават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здраве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плодовитост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.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Затова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има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обичай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рано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сутрин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всички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да се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търкалят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по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росните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ливади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, да се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къпят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 в реки и </a:t>
            </a:r>
            <a:r>
              <a:rPr lang="ru-RU" sz="2400" b="1" dirty="0" err="1">
                <a:solidFill>
                  <a:srgbClr val="00B050"/>
                </a:solidFill>
                <a:latin typeface="Kometa"/>
              </a:rPr>
              <a:t>извори</a:t>
            </a:r>
            <a:r>
              <a:rPr lang="ru-RU" sz="2400" b="1" dirty="0">
                <a:solidFill>
                  <a:srgbClr val="00B050"/>
                </a:solidFill>
                <a:latin typeface="Kometa"/>
              </a:rPr>
              <a:t>.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 За да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растат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косите на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момите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дълги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здрави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ги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мият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дъждовна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вода,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събрана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00B050"/>
                </a:solidFill>
                <a:latin typeface="Kometa"/>
              </a:rPr>
              <a:t>Гергьовден</a:t>
            </a:r>
            <a:r>
              <a:rPr lang="ru-RU" sz="2400" dirty="0">
                <a:solidFill>
                  <a:srgbClr val="00B050"/>
                </a:solidFill>
                <a:latin typeface="Kometa"/>
              </a:rPr>
              <a:t>.</a:t>
            </a:r>
            <a:endParaRPr lang="bg-BG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Традиции и обичаи на Гергьовден | LifeStyle Framar.bg">
            <a:extLst>
              <a:ext uri="{FF2B5EF4-FFF2-40B4-BE49-F238E27FC236}">
                <a16:creationId xmlns:a16="http://schemas.microsoft.com/office/drawing/2014/main" id="{B7C1AFFF-61B6-4E9A-9E3E-34ADA8A2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1" y="1905000"/>
            <a:ext cx="4705055" cy="35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4382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1950436B-010A-4BEE-97A5-AA17B2657823}"/>
              </a:ext>
            </a:extLst>
          </p:cNvPr>
          <p:cNvSpPr/>
          <p:nvPr/>
        </p:nvSpPr>
        <p:spPr>
          <a:xfrm>
            <a:off x="5676900" y="781051"/>
            <a:ext cx="594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444444"/>
                </a:solidFill>
                <a:latin typeface="Kometa"/>
              </a:rPr>
              <a:t>С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Гергьовден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започва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лятната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паша. Рано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сутринта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прави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обредно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извеждане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на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стадата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на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първа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зелена паша,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като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животните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подкарват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със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зелена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пръчка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Овчарите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издояват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обредно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първото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мляко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в котле,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украсено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билки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и цветя,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вързани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червен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конец,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които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да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предпазят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овцете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от уроки.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Издояването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прави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през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сребърна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невестинска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гривна или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гергьовско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кравайче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Първото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издоено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мляко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по традиция се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раздава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на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роднини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.</a:t>
            </a:r>
            <a:endParaRPr lang="bg-BG" sz="2400" dirty="0"/>
          </a:p>
        </p:txBody>
      </p:sp>
      <p:pic>
        <p:nvPicPr>
          <p:cNvPr id="5122" name="Picture 2" descr="Честит Гергьовден, овцевъди! | Новини">
            <a:extLst>
              <a:ext uri="{FF2B5EF4-FFF2-40B4-BE49-F238E27FC236}">
                <a16:creationId xmlns:a16="http://schemas.microsoft.com/office/drawing/2014/main" id="{0134E4E5-5FE3-467F-83A6-DA5EA797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33450"/>
            <a:ext cx="5033905" cy="3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4986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77348BB5-EA7D-446B-960B-1E930B142B13}"/>
              </a:ext>
            </a:extLst>
          </p:cNvPr>
          <p:cNvSpPr/>
          <p:nvPr/>
        </p:nvSpPr>
        <p:spPr>
          <a:xfrm>
            <a:off x="5715000" y="1276350"/>
            <a:ext cx="5762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Коленето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агне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чест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на свети Георги е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задължително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във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всеки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дом.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Определеното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за курбан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агне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се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окичва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с венец от цветя и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билки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набрани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сутринта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празника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завързани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с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червен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конец, за да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прогонва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злите и нечисти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сили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 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Животното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се коли при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огнището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вкъщи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, в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кошарата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или до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източната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стена на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къщата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. С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кръвта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му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майките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правят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кръстен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знак по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челата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и бузите на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децата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, за да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бъдат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здрави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Бележи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се и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прагът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вратата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, за да се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отпъдят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магиите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болестите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от дома. 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Гергьовското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агне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винаги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се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пече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цяло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, а след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празника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костите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му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се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заравят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мравуняк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 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„да се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въдят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овцете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като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мравки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”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 или се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хвърлят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Kometa"/>
              </a:rPr>
              <a:t>реката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 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„да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тече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млякото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inherit"/>
              </a:rPr>
              <a:t>като</a:t>
            </a:r>
            <a:r>
              <a:rPr lang="ru-RU" sz="2000" b="1" i="1" dirty="0">
                <a:solidFill>
                  <a:srgbClr val="002060"/>
                </a:solidFill>
                <a:latin typeface="inherit"/>
              </a:rPr>
              <a:t> вода”</a:t>
            </a:r>
            <a:r>
              <a:rPr lang="ru-RU" sz="2000" b="1" dirty="0">
                <a:solidFill>
                  <a:srgbClr val="002060"/>
                </a:solidFill>
                <a:latin typeface="Kometa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 По стара традиция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кожата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агнето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трябва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да се дари на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църковното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Kometa"/>
              </a:rPr>
              <a:t>настоятелство</a:t>
            </a:r>
            <a:r>
              <a:rPr lang="ru-RU" sz="2000" dirty="0">
                <a:solidFill>
                  <a:srgbClr val="002060"/>
                </a:solidFill>
                <a:latin typeface="Kometa"/>
              </a:rPr>
              <a:t>.</a:t>
            </a:r>
            <a:endParaRPr lang="bg-BG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Честит Гергьовден на всички празнуващи!... - Ritmo Dance Studio ...">
            <a:extLst>
              <a:ext uri="{FF2B5EF4-FFF2-40B4-BE49-F238E27FC236}">
                <a16:creationId xmlns:a16="http://schemas.microsoft.com/office/drawing/2014/main" id="{3C9D28C3-A1D9-4CA7-B10A-0159B368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7" y="1981200"/>
            <a:ext cx="4882764" cy="41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9471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05B6524E-A01C-4FCA-8ECA-793CC5AEBC7E}"/>
              </a:ext>
            </a:extLst>
          </p:cNvPr>
          <p:cNvSpPr/>
          <p:nvPr/>
        </p:nvSpPr>
        <p:spPr>
          <a:xfrm>
            <a:off x="5314950" y="476250"/>
            <a:ext cx="6210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444444"/>
                </a:solidFill>
                <a:latin typeface="Kometa"/>
              </a:rPr>
              <a:t>За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празника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приготвят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и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специални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обредни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гергьовски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Kometa"/>
              </a:rPr>
              <a:t>хлябове</a:t>
            </a:r>
            <a:r>
              <a:rPr lang="ru-RU" sz="2400" b="1" dirty="0">
                <a:solidFill>
                  <a:srgbClr val="444444"/>
                </a:solidFill>
                <a:latin typeface="Kometa"/>
              </a:rPr>
              <a:t>.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 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Тестото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замесва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в чисти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нощви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а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месачките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са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пременени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в нови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ризи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закичени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китка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червен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конец.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Квасът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забърква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гергьовска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роса или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прясна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мълчана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(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налята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в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пълно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мълчание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) или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цветна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(с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натопени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в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нея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билки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и цветя) вода.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Докато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втасва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тестото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покрива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женска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риза – </a:t>
            </a:r>
            <a:r>
              <a:rPr lang="ru-RU" sz="2400" i="1" dirty="0">
                <a:solidFill>
                  <a:srgbClr val="444444"/>
                </a:solidFill>
                <a:latin typeface="Kometa"/>
              </a:rPr>
              <a:t>“да се </a:t>
            </a:r>
            <a:r>
              <a:rPr lang="ru-RU" sz="2400" i="1" dirty="0" err="1">
                <a:solidFill>
                  <a:srgbClr val="444444"/>
                </a:solidFill>
                <a:latin typeface="Kometa"/>
              </a:rPr>
              <a:t>раждат</a:t>
            </a:r>
            <a:r>
              <a:rPr lang="ru-RU" sz="2400" i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i="1" dirty="0" err="1">
                <a:solidFill>
                  <a:srgbClr val="444444"/>
                </a:solidFill>
                <a:latin typeface="Kometa"/>
              </a:rPr>
              <a:t>повече</a:t>
            </a:r>
            <a:r>
              <a:rPr lang="ru-RU" sz="2400" i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i="1" dirty="0" err="1">
                <a:solidFill>
                  <a:srgbClr val="444444"/>
                </a:solidFill>
                <a:latin typeface="Kometa"/>
              </a:rPr>
              <a:t>женски</a:t>
            </a:r>
            <a:r>
              <a:rPr lang="ru-RU" sz="2400" i="1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i="1" dirty="0" err="1">
                <a:solidFill>
                  <a:srgbClr val="444444"/>
                </a:solidFill>
                <a:latin typeface="Kometa"/>
              </a:rPr>
              <a:t>агънца</a:t>
            </a:r>
            <a:r>
              <a:rPr lang="ru-RU" sz="2400" i="1" dirty="0">
                <a:solidFill>
                  <a:srgbClr val="444444"/>
                </a:solidFill>
                <a:latin typeface="Kometa"/>
              </a:rPr>
              <a:t>”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Гергьовските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хлябове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са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големи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кръгли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украсени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отгоре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 тесто.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Украсата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най-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често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изобразява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овчарска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гега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, овчар, кошара с овце,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кучета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.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Гергьовското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агне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опечените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хлябове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се носят в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църквата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да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ги</a:t>
            </a:r>
            <a:r>
              <a:rPr lang="ru-RU" sz="2400" dirty="0">
                <a:solidFill>
                  <a:srgbClr val="444444"/>
                </a:solidFill>
                <a:latin typeface="Kometa"/>
              </a:rPr>
              <a:t> освети </a:t>
            </a:r>
            <a:r>
              <a:rPr lang="ru-RU" sz="2400" dirty="0" err="1">
                <a:solidFill>
                  <a:srgbClr val="444444"/>
                </a:solidFill>
                <a:latin typeface="Kometa"/>
              </a:rPr>
              <a:t>свещеникът</a:t>
            </a:r>
            <a:r>
              <a:rPr lang="ru-RU" dirty="0">
                <a:solidFill>
                  <a:srgbClr val="444444"/>
                </a:solidFill>
                <a:latin typeface="Kometa"/>
              </a:rPr>
              <a:t>.</a:t>
            </a:r>
            <a:endParaRPr lang="bg-BG" dirty="0"/>
          </a:p>
        </p:txBody>
      </p:sp>
      <p:pic>
        <p:nvPicPr>
          <p:cNvPr id="7170" name="Picture 2" descr="Нашите рецепти за вкусен Гергьовден - blagoevgrad.utre.bg">
            <a:extLst>
              <a:ext uri="{FF2B5EF4-FFF2-40B4-BE49-F238E27FC236}">
                <a16:creationId xmlns:a16="http://schemas.microsoft.com/office/drawing/2014/main" id="{93A21656-7BA4-490F-9A4D-B9C2B89F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73146"/>
            <a:ext cx="4448175" cy="40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470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15A33196-B7D2-43A8-940D-864CFDAF525D}"/>
              </a:ext>
            </a:extLst>
          </p:cNvPr>
          <p:cNvSpPr/>
          <p:nvPr/>
        </p:nvSpPr>
        <p:spPr>
          <a:xfrm>
            <a:off x="5943600" y="1828800"/>
            <a:ext cx="5819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444444"/>
                </a:solidFill>
                <a:latin typeface="Kometa"/>
              </a:rPr>
              <a:t>През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целия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ден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играят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гергьовденски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хора,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пеят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се песни за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змейове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и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самодиви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, в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които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св. Георги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побеждава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ламята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и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отключва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водите и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плодородието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.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Традиционни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са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гергьовските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люлки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,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които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задължително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връзват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на зелено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дърво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.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Вярва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се, че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колкото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по-високо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се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люлеят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те, толкова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по-високи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ще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пораснат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 </a:t>
            </a:r>
            <a:r>
              <a:rPr lang="ru-RU" sz="2800" dirty="0" err="1">
                <a:solidFill>
                  <a:srgbClr val="444444"/>
                </a:solidFill>
                <a:latin typeface="Kometa"/>
              </a:rPr>
              <a:t>посевите</a:t>
            </a:r>
            <a:r>
              <a:rPr lang="ru-RU" sz="2800" dirty="0">
                <a:solidFill>
                  <a:srgbClr val="444444"/>
                </a:solidFill>
                <a:latin typeface="Kometa"/>
              </a:rPr>
              <a:t>.</a:t>
            </a:r>
            <a:endParaRPr lang="bg-BG" sz="2800" dirty="0"/>
          </a:p>
        </p:txBody>
      </p:sp>
      <p:pic>
        <p:nvPicPr>
          <p:cNvPr id="8194" name="Picture 2" descr="Топене на китки&quot; в Добринище за Гергьовден - Новини">
            <a:extLst>
              <a:ext uri="{FF2B5EF4-FFF2-40B4-BE49-F238E27FC236}">
                <a16:creationId xmlns:a16="http://schemas.microsoft.com/office/drawing/2014/main" id="{07A261F6-85F1-4CEB-8DFB-28F2BF5C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876301"/>
            <a:ext cx="4660852" cy="31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бщина Крумовград - Гергьовден /Хъдърлез/ в Крумовград">
            <a:extLst>
              <a:ext uri="{FF2B5EF4-FFF2-40B4-BE49-F238E27FC236}">
                <a16:creationId xmlns:a16="http://schemas.microsoft.com/office/drawing/2014/main" id="{E9F21104-A4D0-4B12-9E80-18488BF0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002816"/>
            <a:ext cx="3568700" cy="26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5574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73FA9E37F184085A83C338E63122F" ma:contentTypeVersion="7" ma:contentTypeDescription="Create a new document." ma:contentTypeScope="" ma:versionID="90a7efc74b6366f8147a09ef0769eec3">
  <xsd:schema xmlns:xsd="http://www.w3.org/2001/XMLSchema" xmlns:xs="http://www.w3.org/2001/XMLSchema" xmlns:p="http://schemas.microsoft.com/office/2006/metadata/properties" xmlns:ns2="725a453a-2efc-44a0-a30f-3a15a6b122d3" xmlns:ns3="3493fda8-ee92-4749-9acf-50e880dc3a6b" targetNamespace="http://schemas.microsoft.com/office/2006/metadata/properties" ma:root="true" ma:fieldsID="c567792236d00955ddd55228b9422cea" ns2:_="" ns3:_="">
    <xsd:import namespace="725a453a-2efc-44a0-a30f-3a15a6b122d3"/>
    <xsd:import namespace="3493fda8-ee92-4749-9acf-50e880dc3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a453a-2efc-44a0-a30f-3a15a6b12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3fda8-ee92-4749-9acf-50e880dc3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381344-4B5E-441F-B66B-12058EE748BB}"/>
</file>

<file path=customXml/itemProps2.xml><?xml version="1.0" encoding="utf-8"?>
<ds:datastoreItem xmlns:ds="http://schemas.openxmlformats.org/officeDocument/2006/customXml" ds:itemID="{CBE2F663-67DC-48DD-A31E-31F6ECFB7571}"/>
</file>

<file path=customXml/itemProps3.xml><?xml version="1.0" encoding="utf-8"?>
<ds:datastoreItem xmlns:ds="http://schemas.openxmlformats.org/officeDocument/2006/customXml" ds:itemID="{96494811-CA5C-49C3-AE41-C6504BF215D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1507</Words>
  <Application>Microsoft Office PowerPoint</Application>
  <PresentationFormat>Широк екран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30" baseType="lpstr">
      <vt:lpstr>Arial</vt:lpstr>
      <vt:lpstr>Calibri Light</vt:lpstr>
      <vt:lpstr>inherit</vt:lpstr>
      <vt:lpstr>Kometa</vt:lpstr>
      <vt:lpstr>pt_sansregular</vt:lpstr>
      <vt:lpstr>PTSansRegular</vt:lpstr>
      <vt:lpstr>roboto_condensedregular</vt:lpstr>
      <vt:lpstr>Rockwell</vt:lpstr>
      <vt:lpstr>Wingdings</vt:lpstr>
      <vt:lpstr>Атлас</vt:lpstr>
      <vt:lpstr>6 май- Ден на храбростта и Българската армия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Едерлези- празник на ромите</vt:lpstr>
      <vt:lpstr>Презентация на PowerPoint</vt:lpstr>
      <vt:lpstr>ХЪДЪРЛЕЗ празник на мюсюлманите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май- Ден на храбростта и Българската армия</dc:title>
  <dc:creator>Маруся Ханджиева</dc:creator>
  <cp:lastModifiedBy>Маруся Ханджиева</cp:lastModifiedBy>
  <cp:revision>3</cp:revision>
  <dcterms:created xsi:type="dcterms:W3CDTF">2020-05-02T15:29:53Z</dcterms:created>
  <dcterms:modified xsi:type="dcterms:W3CDTF">2020-05-02T15:33:14Z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0x0101005ED73FA9E37F184085A83C338E63122F</vt:lpwstr>
  </property>
</Properties>
</file>